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Lst>
  <p:sldSz cx="32399288" cy="39600188"/>
  <p:notesSz cx="6669088" cy="9928225"/>
  <p:defaultTextStyle>
    <a:defPPr>
      <a:defRPr lang="en-US"/>
    </a:defPPr>
    <a:lvl1pPr marL="0" algn="l" defTabSz="3628759" rtl="0" eaLnBrk="1" latinLnBrk="0" hangingPunct="1">
      <a:defRPr sz="7143" kern="1200">
        <a:solidFill>
          <a:schemeClr val="tx1"/>
        </a:solidFill>
        <a:latin typeface="+mn-lt"/>
        <a:ea typeface="+mn-ea"/>
        <a:cs typeface="+mn-cs"/>
      </a:defRPr>
    </a:lvl1pPr>
    <a:lvl2pPr marL="1814380" algn="l" defTabSz="3628759" rtl="0" eaLnBrk="1" latinLnBrk="0" hangingPunct="1">
      <a:defRPr sz="7143" kern="1200">
        <a:solidFill>
          <a:schemeClr val="tx1"/>
        </a:solidFill>
        <a:latin typeface="+mn-lt"/>
        <a:ea typeface="+mn-ea"/>
        <a:cs typeface="+mn-cs"/>
      </a:defRPr>
    </a:lvl2pPr>
    <a:lvl3pPr marL="3628759" algn="l" defTabSz="3628759" rtl="0" eaLnBrk="1" latinLnBrk="0" hangingPunct="1">
      <a:defRPr sz="7143" kern="1200">
        <a:solidFill>
          <a:schemeClr val="tx1"/>
        </a:solidFill>
        <a:latin typeface="+mn-lt"/>
        <a:ea typeface="+mn-ea"/>
        <a:cs typeface="+mn-cs"/>
      </a:defRPr>
    </a:lvl3pPr>
    <a:lvl4pPr marL="5443141" algn="l" defTabSz="3628759" rtl="0" eaLnBrk="1" latinLnBrk="0" hangingPunct="1">
      <a:defRPr sz="7143" kern="1200">
        <a:solidFill>
          <a:schemeClr val="tx1"/>
        </a:solidFill>
        <a:latin typeface="+mn-lt"/>
        <a:ea typeface="+mn-ea"/>
        <a:cs typeface="+mn-cs"/>
      </a:defRPr>
    </a:lvl4pPr>
    <a:lvl5pPr marL="7257521" algn="l" defTabSz="3628759" rtl="0" eaLnBrk="1" latinLnBrk="0" hangingPunct="1">
      <a:defRPr sz="7143" kern="1200">
        <a:solidFill>
          <a:schemeClr val="tx1"/>
        </a:solidFill>
        <a:latin typeface="+mn-lt"/>
        <a:ea typeface="+mn-ea"/>
        <a:cs typeface="+mn-cs"/>
      </a:defRPr>
    </a:lvl5pPr>
    <a:lvl6pPr marL="9071900" algn="l" defTabSz="3628759" rtl="0" eaLnBrk="1" latinLnBrk="0" hangingPunct="1">
      <a:defRPr sz="7143" kern="1200">
        <a:solidFill>
          <a:schemeClr val="tx1"/>
        </a:solidFill>
        <a:latin typeface="+mn-lt"/>
        <a:ea typeface="+mn-ea"/>
        <a:cs typeface="+mn-cs"/>
      </a:defRPr>
    </a:lvl6pPr>
    <a:lvl7pPr marL="10886280" algn="l" defTabSz="3628759" rtl="0" eaLnBrk="1" latinLnBrk="0" hangingPunct="1">
      <a:defRPr sz="7143" kern="1200">
        <a:solidFill>
          <a:schemeClr val="tx1"/>
        </a:solidFill>
        <a:latin typeface="+mn-lt"/>
        <a:ea typeface="+mn-ea"/>
        <a:cs typeface="+mn-cs"/>
      </a:defRPr>
    </a:lvl7pPr>
    <a:lvl8pPr marL="12700660" algn="l" defTabSz="3628759" rtl="0" eaLnBrk="1" latinLnBrk="0" hangingPunct="1">
      <a:defRPr sz="7143" kern="1200">
        <a:solidFill>
          <a:schemeClr val="tx1"/>
        </a:solidFill>
        <a:latin typeface="+mn-lt"/>
        <a:ea typeface="+mn-ea"/>
        <a:cs typeface="+mn-cs"/>
      </a:defRPr>
    </a:lvl8pPr>
    <a:lvl9pPr marL="14515040" algn="l" defTabSz="3628759" rtl="0" eaLnBrk="1" latinLnBrk="0" hangingPunct="1">
      <a:defRPr sz="714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72" userDrawn="1">
          <p15:clr>
            <a:srgbClr val="A4A3A4"/>
          </p15:clr>
        </p15:guide>
        <p15:guide id="2" pos="1020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40"/>
    <p:restoredTop sz="95934"/>
  </p:normalViewPr>
  <p:slideViewPr>
    <p:cSldViewPr snapToGrid="0" snapToObjects="1">
      <p:cViewPr varScale="1">
        <p:scale>
          <a:sx n="20" d="100"/>
          <a:sy n="20" d="100"/>
        </p:scale>
        <p:origin x="2916" y="72"/>
      </p:cViewPr>
      <p:guideLst>
        <p:guide orient="horz" pos="12472"/>
        <p:guide pos="1020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29951" y="6480867"/>
            <a:ext cx="27539395" cy="13786732"/>
          </a:xfrm>
        </p:spPr>
        <p:txBody>
          <a:bodyPr anchor="b"/>
          <a:lstStyle>
            <a:lvl1pPr algn="ctr">
              <a:defRPr sz="21259"/>
            </a:lvl1pPr>
          </a:lstStyle>
          <a:p>
            <a:r>
              <a:rPr lang="en-US"/>
              <a:t>Click to edit Master title style</a:t>
            </a:r>
            <a:endParaRPr lang="en-US" dirty="0"/>
          </a:p>
        </p:txBody>
      </p:sp>
      <p:sp>
        <p:nvSpPr>
          <p:cNvPr id="3" name="Subtitle 2"/>
          <p:cNvSpPr>
            <a:spLocks noGrp="1"/>
          </p:cNvSpPr>
          <p:nvPr>
            <p:ph type="subTitle" idx="1"/>
          </p:nvPr>
        </p:nvSpPr>
        <p:spPr>
          <a:xfrm>
            <a:off x="4049914" y="20799270"/>
            <a:ext cx="24299467" cy="9560876"/>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459653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909568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3" y="2108347"/>
            <a:ext cx="6986096" cy="335593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27454" y="2108347"/>
            <a:ext cx="20553298" cy="335593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2116141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686557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10578" y="9872561"/>
            <a:ext cx="27944386" cy="16472575"/>
          </a:xfrm>
        </p:spPr>
        <p:txBody>
          <a:bodyPr anchor="b"/>
          <a:lstStyle>
            <a:lvl1pPr>
              <a:defRPr sz="21259"/>
            </a:lvl1pPr>
          </a:lstStyle>
          <a:p>
            <a:r>
              <a:rPr lang="en-US"/>
              <a:t>Click to edit Master title style</a:t>
            </a:r>
            <a:endParaRPr lang="en-US" dirty="0"/>
          </a:p>
        </p:txBody>
      </p:sp>
      <p:sp>
        <p:nvSpPr>
          <p:cNvPr id="3" name="Text Placeholder 2"/>
          <p:cNvSpPr>
            <a:spLocks noGrp="1"/>
          </p:cNvSpPr>
          <p:nvPr>
            <p:ph type="body" idx="1"/>
          </p:nvPr>
        </p:nvSpPr>
        <p:spPr>
          <a:xfrm>
            <a:off x="2210578" y="26500971"/>
            <a:ext cx="27944386" cy="8662538"/>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F384D3-BD68-D045-BB96-14DF123A789F}" type="datetimeFigureOut">
              <a:rPr lang="en-US" smtClean="0"/>
              <a:t>5/14/2026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328590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27455" y="10541718"/>
            <a:ext cx="13769697" cy="251259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402143" y="10541718"/>
            <a:ext cx="13769697" cy="251259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F384D3-BD68-D045-BB96-14DF123A789F}" type="datetimeFigureOut">
              <a:rPr lang="en-US" smtClean="0"/>
              <a:t>5/14/2026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80109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108354"/>
            <a:ext cx="27944386" cy="765420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31675" y="9707550"/>
            <a:ext cx="13706416" cy="4757520"/>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n-US"/>
              <a:t>Click to edit Master text styles</a:t>
            </a:r>
          </a:p>
        </p:txBody>
      </p:sp>
      <p:sp>
        <p:nvSpPr>
          <p:cNvPr id="4" name="Content Placeholder 3"/>
          <p:cNvSpPr>
            <a:spLocks noGrp="1"/>
          </p:cNvSpPr>
          <p:nvPr>
            <p:ph sz="half" idx="2"/>
          </p:nvPr>
        </p:nvSpPr>
        <p:spPr>
          <a:xfrm>
            <a:off x="2231675" y="14465070"/>
            <a:ext cx="13706416" cy="21275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402143" y="9707550"/>
            <a:ext cx="13773918" cy="4757520"/>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n-US"/>
              <a:t>Click to edit Master text styles</a:t>
            </a:r>
          </a:p>
        </p:txBody>
      </p:sp>
      <p:sp>
        <p:nvSpPr>
          <p:cNvPr id="6" name="Content Placeholder 5"/>
          <p:cNvSpPr>
            <a:spLocks noGrp="1"/>
          </p:cNvSpPr>
          <p:nvPr>
            <p:ph sz="quarter" idx="4"/>
          </p:nvPr>
        </p:nvSpPr>
        <p:spPr>
          <a:xfrm>
            <a:off x="16402143" y="14465070"/>
            <a:ext cx="13773918" cy="21275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F384D3-BD68-D045-BB96-14DF123A789F}" type="datetimeFigureOut">
              <a:rPr lang="en-US" smtClean="0"/>
              <a:t>5/14/2026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2079284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F384D3-BD68-D045-BB96-14DF123A789F}" type="datetimeFigureOut">
              <a:rPr lang="en-US" smtClean="0"/>
              <a:t>5/14/2026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528346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F384D3-BD68-D045-BB96-14DF123A789F}" type="datetimeFigureOut">
              <a:rPr lang="en-US" smtClean="0"/>
              <a:t>5/14/2026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77198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640014"/>
            <a:ext cx="10449614" cy="9240044"/>
          </a:xfrm>
        </p:spPr>
        <p:txBody>
          <a:bodyPr anchor="b"/>
          <a:lstStyle>
            <a:lvl1pPr>
              <a:defRPr sz="11338"/>
            </a:lvl1pPr>
          </a:lstStyle>
          <a:p>
            <a:r>
              <a:rPr lang="en-US"/>
              <a:t>Click to edit Master title style</a:t>
            </a:r>
            <a:endParaRPr lang="en-US" dirty="0"/>
          </a:p>
        </p:txBody>
      </p:sp>
      <p:sp>
        <p:nvSpPr>
          <p:cNvPr id="3" name="Content Placeholder 2"/>
          <p:cNvSpPr>
            <a:spLocks noGrp="1"/>
          </p:cNvSpPr>
          <p:nvPr>
            <p:ph idx="1"/>
          </p:nvPr>
        </p:nvSpPr>
        <p:spPr>
          <a:xfrm>
            <a:off x="13773920" y="5701705"/>
            <a:ext cx="16402139" cy="28141800"/>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31671" y="11880056"/>
            <a:ext cx="10449614" cy="22009274"/>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n-US"/>
              <a:t>Click to edit Master text styles</a:t>
            </a:r>
          </a:p>
        </p:txBody>
      </p:sp>
      <p:sp>
        <p:nvSpPr>
          <p:cNvPr id="5" name="Date Placeholder 4"/>
          <p:cNvSpPr>
            <a:spLocks noGrp="1"/>
          </p:cNvSpPr>
          <p:nvPr>
            <p:ph type="dt" sz="half" idx="10"/>
          </p:nvPr>
        </p:nvSpPr>
        <p:spPr/>
        <p:txBody>
          <a:bodyPr/>
          <a:lstStyle/>
          <a:p>
            <a:fld id="{CEF384D3-BD68-D045-BB96-14DF123A789F}" type="datetimeFigureOut">
              <a:rPr lang="en-US" smtClean="0"/>
              <a:t>5/14/2026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403083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640014"/>
            <a:ext cx="10449614" cy="9240044"/>
          </a:xfrm>
        </p:spPr>
        <p:txBody>
          <a:bodyPr anchor="b"/>
          <a:lstStyle>
            <a:lvl1pPr>
              <a:defRPr sz="11338"/>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73920" y="5701705"/>
            <a:ext cx="16402139" cy="28141800"/>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2231671" y="11880056"/>
            <a:ext cx="10449614" cy="22009274"/>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n-US"/>
              <a:t>Click to edit Master text styles</a:t>
            </a:r>
          </a:p>
        </p:txBody>
      </p:sp>
      <p:sp>
        <p:nvSpPr>
          <p:cNvPr id="5" name="Date Placeholder 4"/>
          <p:cNvSpPr>
            <a:spLocks noGrp="1"/>
          </p:cNvSpPr>
          <p:nvPr>
            <p:ph type="dt" sz="half" idx="10"/>
          </p:nvPr>
        </p:nvSpPr>
        <p:spPr/>
        <p:txBody>
          <a:bodyPr/>
          <a:lstStyle/>
          <a:p>
            <a:fld id="{CEF384D3-BD68-D045-BB96-14DF123A789F}" type="datetimeFigureOut">
              <a:rPr lang="en-US" smtClean="0"/>
              <a:t>5/14/2026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463499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2" y="2108354"/>
            <a:ext cx="27944386" cy="765420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27452" y="10541718"/>
            <a:ext cx="27944386" cy="251259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27451" y="36703519"/>
            <a:ext cx="7289840" cy="2108343"/>
          </a:xfrm>
          <a:prstGeom prst="rect">
            <a:avLst/>
          </a:prstGeom>
        </p:spPr>
        <p:txBody>
          <a:bodyPr vert="horz" lIns="91440" tIns="45720" rIns="91440" bIns="45720" rtlCol="0" anchor="ctr"/>
          <a:lstStyle>
            <a:lvl1pPr algn="l">
              <a:defRPr sz="4252">
                <a:solidFill>
                  <a:schemeClr val="tx1">
                    <a:tint val="75000"/>
                  </a:schemeClr>
                </a:solidFill>
              </a:defRPr>
            </a:lvl1pPr>
          </a:lstStyle>
          <a:p>
            <a:fld id="{CEF384D3-BD68-D045-BB96-14DF123A789F}" type="datetimeFigureOut">
              <a:rPr lang="en-US" smtClean="0"/>
              <a:t>5/14/2026</a:t>
            </a:fld>
            <a:endParaRPr lang="en-US"/>
          </a:p>
        </p:txBody>
      </p:sp>
      <p:sp>
        <p:nvSpPr>
          <p:cNvPr id="5" name="Footer Placeholder 4"/>
          <p:cNvSpPr>
            <a:spLocks noGrp="1"/>
          </p:cNvSpPr>
          <p:nvPr>
            <p:ph type="ftr" sz="quarter" idx="3"/>
          </p:nvPr>
        </p:nvSpPr>
        <p:spPr>
          <a:xfrm>
            <a:off x="10732265" y="36703519"/>
            <a:ext cx="10934760" cy="2108343"/>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2881997" y="36703519"/>
            <a:ext cx="7289840" cy="2108343"/>
          </a:xfrm>
          <a:prstGeom prst="rect">
            <a:avLst/>
          </a:prstGeom>
        </p:spPr>
        <p:txBody>
          <a:bodyPr vert="horz" lIns="91440" tIns="45720" rIns="91440" bIns="45720" rtlCol="0" anchor="ctr"/>
          <a:lstStyle>
            <a:lvl1pPr algn="r">
              <a:defRPr sz="4252">
                <a:solidFill>
                  <a:schemeClr val="tx1">
                    <a:tint val="75000"/>
                  </a:schemeClr>
                </a:solidFill>
              </a:defRPr>
            </a:lvl1pPr>
          </a:lstStyle>
          <a:p>
            <a:fld id="{F6206C09-6F33-3B4A-ACD9-EC8B621BEFB0}" type="slidenum">
              <a:rPr lang="en-US" smtClean="0"/>
              <a:t>‹#›</a:t>
            </a:fld>
            <a:endParaRPr lang="en-US"/>
          </a:p>
        </p:txBody>
      </p:sp>
    </p:spTree>
    <p:extLst>
      <p:ext uri="{BB962C8B-B14F-4D97-AF65-F5344CB8AC3E}">
        <p14:creationId xmlns:p14="http://schemas.microsoft.com/office/powerpoint/2010/main" val="8671555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oleObject" Target="../embeddings/oleObject5.bin"/><Relationship Id="rId18" Type="http://schemas.openxmlformats.org/officeDocument/2006/relationships/image" Target="../media/image10.emf"/><Relationship Id="rId3" Type="http://schemas.openxmlformats.org/officeDocument/2006/relationships/image" Target="../media/image2.png"/><Relationship Id="rId21" Type="http://schemas.openxmlformats.org/officeDocument/2006/relationships/oleObject" Target="../embeddings/oleObject9.bin"/><Relationship Id="rId7" Type="http://schemas.openxmlformats.org/officeDocument/2006/relationships/oleObject" Target="../embeddings/oleObject2.bin"/><Relationship Id="rId12" Type="http://schemas.openxmlformats.org/officeDocument/2006/relationships/image" Target="../media/image7.emf"/><Relationship Id="rId17" Type="http://schemas.openxmlformats.org/officeDocument/2006/relationships/oleObject" Target="../embeddings/oleObject7.bin"/><Relationship Id="rId2" Type="http://schemas.openxmlformats.org/officeDocument/2006/relationships/image" Target="../media/image1.png"/><Relationship Id="rId16" Type="http://schemas.openxmlformats.org/officeDocument/2006/relationships/image" Target="../media/image9.emf"/><Relationship Id="rId20" Type="http://schemas.openxmlformats.org/officeDocument/2006/relationships/image" Target="../media/image11.emf"/><Relationship Id="rId1" Type="http://schemas.openxmlformats.org/officeDocument/2006/relationships/slideLayout" Target="../slideLayouts/slideLayout1.xml"/><Relationship Id="rId6" Type="http://schemas.openxmlformats.org/officeDocument/2006/relationships/image" Target="../media/image4.emf"/><Relationship Id="rId11" Type="http://schemas.openxmlformats.org/officeDocument/2006/relationships/oleObject" Target="../embeddings/oleObject4.bin"/><Relationship Id="rId24" Type="http://schemas.openxmlformats.org/officeDocument/2006/relationships/image" Target="../media/image13.emf"/><Relationship Id="rId5" Type="http://schemas.openxmlformats.org/officeDocument/2006/relationships/oleObject" Target="../embeddings/oleObject1.bin"/><Relationship Id="rId15" Type="http://schemas.openxmlformats.org/officeDocument/2006/relationships/oleObject" Target="../embeddings/oleObject6.bin"/><Relationship Id="rId23" Type="http://schemas.openxmlformats.org/officeDocument/2006/relationships/oleObject" Target="../embeddings/oleObject10.bin"/><Relationship Id="rId10" Type="http://schemas.openxmlformats.org/officeDocument/2006/relationships/image" Target="../media/image6.emf"/><Relationship Id="rId19" Type="http://schemas.openxmlformats.org/officeDocument/2006/relationships/oleObject" Target="../embeddings/oleObject8.bin"/><Relationship Id="rId4" Type="http://schemas.openxmlformats.org/officeDocument/2006/relationships/image" Target="../media/image3.png"/><Relationship Id="rId9" Type="http://schemas.openxmlformats.org/officeDocument/2006/relationships/oleObject" Target="../embeddings/oleObject3.bin"/><Relationship Id="rId14" Type="http://schemas.openxmlformats.org/officeDocument/2006/relationships/image" Target="../media/image8.emf"/><Relationship Id="rId22" Type="http://schemas.openxmlformats.org/officeDocument/2006/relationships/image" Target="../media/image12.emf"/></Relationships>
</file>

<file path=ppt/slides/_rels/slide2.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oleObject" Target="../embeddings/oleObject15.bin"/><Relationship Id="rId18" Type="http://schemas.openxmlformats.org/officeDocument/2006/relationships/image" Target="../media/image10.emf"/><Relationship Id="rId3" Type="http://schemas.openxmlformats.org/officeDocument/2006/relationships/image" Target="../media/image14.png"/><Relationship Id="rId21" Type="http://schemas.openxmlformats.org/officeDocument/2006/relationships/oleObject" Target="../embeddings/oleObject19.bin"/><Relationship Id="rId7" Type="http://schemas.openxmlformats.org/officeDocument/2006/relationships/oleObject" Target="../embeddings/oleObject12.bin"/><Relationship Id="rId12" Type="http://schemas.openxmlformats.org/officeDocument/2006/relationships/image" Target="../media/image7.emf"/><Relationship Id="rId17" Type="http://schemas.openxmlformats.org/officeDocument/2006/relationships/oleObject" Target="../embeddings/oleObject17.bin"/><Relationship Id="rId2" Type="http://schemas.openxmlformats.org/officeDocument/2006/relationships/image" Target="../media/image1.png"/><Relationship Id="rId16" Type="http://schemas.openxmlformats.org/officeDocument/2006/relationships/image" Target="../media/image9.emf"/><Relationship Id="rId20" Type="http://schemas.openxmlformats.org/officeDocument/2006/relationships/image" Target="../media/image11.emf"/><Relationship Id="rId1" Type="http://schemas.openxmlformats.org/officeDocument/2006/relationships/slideLayout" Target="../slideLayouts/slideLayout1.xml"/><Relationship Id="rId6" Type="http://schemas.openxmlformats.org/officeDocument/2006/relationships/image" Target="../media/image4.emf"/><Relationship Id="rId11" Type="http://schemas.openxmlformats.org/officeDocument/2006/relationships/oleObject" Target="../embeddings/oleObject14.bin"/><Relationship Id="rId24" Type="http://schemas.openxmlformats.org/officeDocument/2006/relationships/image" Target="../media/image13.emf"/><Relationship Id="rId5" Type="http://schemas.openxmlformats.org/officeDocument/2006/relationships/oleObject" Target="../embeddings/oleObject11.bin"/><Relationship Id="rId15" Type="http://schemas.openxmlformats.org/officeDocument/2006/relationships/oleObject" Target="../embeddings/oleObject16.bin"/><Relationship Id="rId23" Type="http://schemas.openxmlformats.org/officeDocument/2006/relationships/oleObject" Target="../embeddings/oleObject20.bin"/><Relationship Id="rId10" Type="http://schemas.openxmlformats.org/officeDocument/2006/relationships/image" Target="../media/image6.emf"/><Relationship Id="rId19" Type="http://schemas.openxmlformats.org/officeDocument/2006/relationships/oleObject" Target="../embeddings/oleObject18.bin"/><Relationship Id="rId4" Type="http://schemas.openxmlformats.org/officeDocument/2006/relationships/image" Target="../media/image3.png"/><Relationship Id="rId9" Type="http://schemas.openxmlformats.org/officeDocument/2006/relationships/oleObject" Target="../embeddings/oleObject13.bin"/><Relationship Id="rId14" Type="http://schemas.openxmlformats.org/officeDocument/2006/relationships/image" Target="../media/image8.emf"/><Relationship Id="rId22"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D6A4CE6-E738-E04E-5336-B6DB50FAF26F}"/>
              </a:ext>
            </a:extLst>
          </p:cNvPr>
          <p:cNvPicPr>
            <a:picLocks noChangeAspect="1"/>
          </p:cNvPicPr>
          <p:nvPr/>
        </p:nvPicPr>
        <p:blipFill>
          <a:blip r:embed="rId2"/>
          <a:stretch>
            <a:fillRect/>
          </a:stretch>
        </p:blipFill>
        <p:spPr>
          <a:xfrm>
            <a:off x="-23284" y="6157903"/>
            <a:ext cx="32470543" cy="33536839"/>
          </a:xfrm>
          <a:prstGeom prst="rect">
            <a:avLst/>
          </a:prstGeom>
          <a:solidFill>
            <a:schemeClr val="bg1">
              <a:alpha val="0"/>
            </a:schemeClr>
          </a:solidFill>
        </p:spPr>
      </p:pic>
      <p:sp>
        <p:nvSpPr>
          <p:cNvPr id="15" name="Rectangle 14">
            <a:extLst>
              <a:ext uri="{FF2B5EF4-FFF2-40B4-BE49-F238E27FC236}">
                <a16:creationId xmlns:a16="http://schemas.microsoft.com/office/drawing/2014/main" id="{39402B4D-34FB-6A75-AF50-F0B73F4336B6}"/>
              </a:ext>
            </a:extLst>
          </p:cNvPr>
          <p:cNvSpPr/>
          <p:nvPr/>
        </p:nvSpPr>
        <p:spPr>
          <a:xfrm>
            <a:off x="-23284" y="6063349"/>
            <a:ext cx="32419684" cy="33536839"/>
          </a:xfrm>
          <a:prstGeom prst="rect">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7" name="Straight Connector 16"/>
          <p:cNvCxnSpPr/>
          <p:nvPr/>
        </p:nvCxnSpPr>
        <p:spPr>
          <a:xfrm>
            <a:off x="2888" y="5900769"/>
            <a:ext cx="32396400" cy="0"/>
          </a:xfrm>
          <a:prstGeom prst="line">
            <a:avLst/>
          </a:prstGeom>
          <a:ln w="1270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891896" y="6550353"/>
            <a:ext cx="28776842" cy="1938992"/>
          </a:xfrm>
          <a:prstGeom prst="rect">
            <a:avLst/>
          </a:prstGeom>
          <a:noFill/>
        </p:spPr>
        <p:txBody>
          <a:bodyPr wrap="square" rtlCol="0">
            <a:spAutoFit/>
          </a:bodyPr>
          <a:lstStyle/>
          <a:p>
            <a:pPr algn="ctr"/>
            <a:r>
              <a:rPr lang="it-IT" sz="6000" b="1">
                <a:latin typeface="Arial" charset="0"/>
                <a:ea typeface="Arial" charset="0"/>
                <a:cs typeface="Arial" charset="0"/>
              </a:rPr>
              <a:t>Atenuarea crizei de înțărcare la purcei prin suplimentarea cu tescovină de mere</a:t>
            </a:r>
            <a:endParaRPr lang="en-US" sz="6000" b="1" dirty="0">
              <a:solidFill>
                <a:srgbClr val="FF0000"/>
              </a:solidFill>
              <a:latin typeface="Arial" charset="0"/>
              <a:ea typeface="Arial" charset="0"/>
              <a:cs typeface="Arial" charset="0"/>
            </a:endParaRPr>
          </a:p>
        </p:txBody>
      </p:sp>
      <p:sp>
        <p:nvSpPr>
          <p:cNvPr id="19" name="TextBox 18"/>
          <p:cNvSpPr txBox="1"/>
          <p:nvPr/>
        </p:nvSpPr>
        <p:spPr>
          <a:xfrm>
            <a:off x="1771853" y="8660612"/>
            <a:ext cx="28359197" cy="1200329"/>
          </a:xfrm>
          <a:prstGeom prst="rect">
            <a:avLst/>
          </a:prstGeom>
          <a:noFill/>
        </p:spPr>
        <p:txBody>
          <a:bodyPr wrap="square" rtlCol="0">
            <a:spAutoFit/>
          </a:bodyPr>
          <a:lstStyle/>
          <a:p>
            <a:pPr algn="r"/>
            <a:r>
              <a:rPr lang="en-US" sz="3600" b="1" dirty="0">
                <a:latin typeface="Arial" charset="0"/>
                <a:ea typeface="Arial" charset="0"/>
                <a:cs typeface="Arial" charset="0"/>
              </a:rPr>
              <a:t>ANGHEL Andrei Cristian, GROSU Iulian </a:t>
            </a:r>
            <a:r>
              <a:rPr lang="en-US" sz="3600" b="1" dirty="0" err="1">
                <a:latin typeface="Arial" charset="0"/>
                <a:ea typeface="Arial" charset="0"/>
                <a:cs typeface="Arial" charset="0"/>
              </a:rPr>
              <a:t>Alexandru</a:t>
            </a:r>
            <a:r>
              <a:rPr lang="en-US" sz="3600" b="1" dirty="0">
                <a:latin typeface="Arial" charset="0"/>
                <a:ea typeface="Arial" charset="0"/>
                <a:cs typeface="Arial" charset="0"/>
              </a:rPr>
              <a:t>, PISTOL Gina Cecilia, GRAS Mihai, MARIN Eliza Daniela, ȚĂRANU </a:t>
            </a:r>
            <a:r>
              <a:rPr lang="en-US" sz="3600" b="1" dirty="0" err="1">
                <a:latin typeface="Arial" charset="0"/>
                <a:ea typeface="Arial" charset="0"/>
                <a:cs typeface="Arial" charset="0"/>
              </a:rPr>
              <a:t>Ionelia</a:t>
            </a:r>
            <a:r>
              <a:rPr lang="en-US" sz="3600" b="1" dirty="0">
                <a:latin typeface="Arial" charset="0"/>
                <a:ea typeface="Arial" charset="0"/>
                <a:cs typeface="Arial" charset="0"/>
              </a:rPr>
              <a:t>, ORȚAN Alina, BĂBEANU Narcisa Elena</a:t>
            </a:r>
            <a:endParaRPr lang="ro-RO" sz="3600" b="1" i="1" dirty="0">
              <a:latin typeface="Arial" charset="0"/>
              <a:ea typeface="Arial" charset="0"/>
              <a:cs typeface="Arial" charset="0"/>
            </a:endParaRPr>
          </a:p>
        </p:txBody>
      </p:sp>
      <p:sp>
        <p:nvSpPr>
          <p:cNvPr id="20" name="TextBox 19"/>
          <p:cNvSpPr txBox="1"/>
          <p:nvPr/>
        </p:nvSpPr>
        <p:spPr>
          <a:xfrm>
            <a:off x="1891896" y="11131520"/>
            <a:ext cx="28776842" cy="3170099"/>
          </a:xfrm>
          <a:prstGeom prst="rect">
            <a:avLst/>
          </a:prstGeom>
          <a:noFill/>
        </p:spPr>
        <p:txBody>
          <a:bodyPr wrap="square" rtlCol="0">
            <a:spAutoFit/>
          </a:bodyPr>
          <a:lstStyle/>
          <a:p>
            <a:r>
              <a:rPr lang="ro-RO" sz="4000" b="1" dirty="0">
                <a:latin typeface="Arial" charset="0"/>
                <a:ea typeface="Arial" charset="0"/>
                <a:cs typeface="Arial" charset="0"/>
              </a:rPr>
              <a:t>INTRODUCERE</a:t>
            </a:r>
          </a:p>
          <a:p>
            <a:pPr algn="just"/>
            <a:r>
              <a:rPr lang="en-US" sz="4000" b="1" dirty="0" err="1">
                <a:latin typeface="Arial" charset="0"/>
                <a:ea typeface="Arial" charset="0"/>
                <a:cs typeface="Arial" charset="0"/>
              </a:rPr>
              <a:t>Criza</a:t>
            </a:r>
            <a:r>
              <a:rPr lang="en-US" sz="4000" b="1" dirty="0">
                <a:latin typeface="Arial" charset="0"/>
                <a:ea typeface="Arial" charset="0"/>
                <a:cs typeface="Arial" charset="0"/>
              </a:rPr>
              <a:t> de </a:t>
            </a:r>
            <a:r>
              <a:rPr lang="en-US" sz="4000" b="1" dirty="0" err="1">
                <a:latin typeface="Arial" charset="0"/>
                <a:ea typeface="Arial" charset="0"/>
                <a:cs typeface="Arial" charset="0"/>
              </a:rPr>
              <a:t>înțărcare</a:t>
            </a:r>
            <a:r>
              <a:rPr lang="en-US" sz="4000" b="1" dirty="0">
                <a:latin typeface="Arial" charset="0"/>
                <a:ea typeface="Arial" charset="0"/>
                <a:cs typeface="Arial" charset="0"/>
              </a:rPr>
              <a:t> la </a:t>
            </a:r>
            <a:r>
              <a:rPr lang="en-US" sz="4000" b="1" dirty="0" err="1">
                <a:latin typeface="Arial" charset="0"/>
                <a:ea typeface="Arial" charset="0"/>
                <a:cs typeface="Arial" charset="0"/>
              </a:rPr>
              <a:t>purcei</a:t>
            </a:r>
            <a:r>
              <a:rPr lang="en-US" sz="4000" b="1" dirty="0">
                <a:latin typeface="Arial" charset="0"/>
                <a:ea typeface="Arial" charset="0"/>
                <a:cs typeface="Arial" charset="0"/>
              </a:rPr>
              <a:t> </a:t>
            </a:r>
            <a:r>
              <a:rPr lang="en-US" sz="4000" b="1" dirty="0" err="1">
                <a:latin typeface="Arial" charset="0"/>
                <a:ea typeface="Arial" charset="0"/>
                <a:cs typeface="Arial" charset="0"/>
              </a:rPr>
              <a:t>este</a:t>
            </a:r>
            <a:r>
              <a:rPr lang="en-US" sz="4000" b="1" dirty="0">
                <a:latin typeface="Arial" charset="0"/>
                <a:ea typeface="Arial" charset="0"/>
                <a:cs typeface="Arial" charset="0"/>
              </a:rPr>
              <a:t> </a:t>
            </a:r>
            <a:r>
              <a:rPr lang="en-US" sz="4000" b="1" dirty="0" err="1">
                <a:latin typeface="Arial" charset="0"/>
                <a:ea typeface="Arial" charset="0"/>
                <a:cs typeface="Arial" charset="0"/>
              </a:rPr>
              <a:t>asociată</a:t>
            </a:r>
            <a:r>
              <a:rPr lang="en-US" sz="4000" b="1" dirty="0">
                <a:latin typeface="Arial" charset="0"/>
                <a:ea typeface="Arial" charset="0"/>
                <a:cs typeface="Arial" charset="0"/>
              </a:rPr>
              <a:t> cu </a:t>
            </a:r>
            <a:r>
              <a:rPr lang="en-US" sz="4000" b="1" dirty="0" err="1">
                <a:latin typeface="Arial" charset="0"/>
                <a:ea typeface="Arial" charset="0"/>
                <a:cs typeface="Arial" charset="0"/>
              </a:rPr>
              <a:t>stres</a:t>
            </a:r>
            <a:r>
              <a:rPr lang="en-US" sz="4000" b="1" dirty="0">
                <a:latin typeface="Arial" charset="0"/>
                <a:ea typeface="Arial" charset="0"/>
                <a:cs typeface="Arial" charset="0"/>
              </a:rPr>
              <a:t> </a:t>
            </a:r>
            <a:r>
              <a:rPr lang="en-US" sz="4000" b="1" dirty="0" err="1">
                <a:latin typeface="Arial" charset="0"/>
                <a:ea typeface="Arial" charset="0"/>
                <a:cs typeface="Arial" charset="0"/>
              </a:rPr>
              <a:t>oxidativ</a:t>
            </a:r>
            <a:r>
              <a:rPr lang="en-US" sz="4000" b="1" dirty="0">
                <a:latin typeface="Arial" charset="0"/>
                <a:ea typeface="Arial" charset="0"/>
                <a:cs typeface="Arial" charset="0"/>
              </a:rPr>
              <a:t>, </a:t>
            </a:r>
            <a:r>
              <a:rPr lang="en-US" sz="4000" b="1" dirty="0" err="1">
                <a:latin typeface="Arial" charset="0"/>
                <a:ea typeface="Arial" charset="0"/>
                <a:cs typeface="Arial" charset="0"/>
              </a:rPr>
              <a:t>inflamație</a:t>
            </a:r>
            <a:r>
              <a:rPr lang="en-US" sz="4000" b="1" dirty="0">
                <a:latin typeface="Arial" charset="0"/>
                <a:ea typeface="Arial" charset="0"/>
                <a:cs typeface="Arial" charset="0"/>
              </a:rPr>
              <a:t> </a:t>
            </a:r>
            <a:r>
              <a:rPr lang="en-US" sz="4000" b="1" dirty="0" err="1">
                <a:latin typeface="Arial" charset="0"/>
                <a:ea typeface="Arial" charset="0"/>
                <a:cs typeface="Arial" charset="0"/>
              </a:rPr>
              <a:t>intestinală</a:t>
            </a:r>
            <a:r>
              <a:rPr lang="en-US" sz="4000" b="1" dirty="0">
                <a:latin typeface="Arial" charset="0"/>
                <a:ea typeface="Arial" charset="0"/>
                <a:cs typeface="Arial" charset="0"/>
              </a:rPr>
              <a:t> </a:t>
            </a:r>
            <a:r>
              <a:rPr lang="en-US" sz="4000" b="1" dirty="0" err="1">
                <a:latin typeface="Arial" charset="0"/>
                <a:ea typeface="Arial" charset="0"/>
                <a:cs typeface="Arial" charset="0"/>
              </a:rPr>
              <a:t>și</a:t>
            </a:r>
            <a:r>
              <a:rPr lang="en-US" sz="4000" b="1" dirty="0">
                <a:latin typeface="Arial" charset="0"/>
                <a:ea typeface="Arial" charset="0"/>
                <a:cs typeface="Arial" charset="0"/>
              </a:rPr>
              <a:t> </a:t>
            </a:r>
            <a:r>
              <a:rPr lang="en-US" sz="4000" b="1" dirty="0" err="1">
                <a:latin typeface="Arial" charset="0"/>
                <a:ea typeface="Arial" charset="0"/>
                <a:cs typeface="Arial" charset="0"/>
              </a:rPr>
              <a:t>scăderea</a:t>
            </a:r>
            <a:r>
              <a:rPr lang="en-US" sz="4000" b="1" dirty="0">
                <a:latin typeface="Arial" charset="0"/>
                <a:ea typeface="Arial" charset="0"/>
                <a:cs typeface="Arial" charset="0"/>
              </a:rPr>
              <a:t> </a:t>
            </a:r>
            <a:r>
              <a:rPr lang="en-US" sz="4000" b="1" dirty="0" err="1">
                <a:latin typeface="Arial" charset="0"/>
                <a:ea typeface="Arial" charset="0"/>
                <a:cs typeface="Arial" charset="0"/>
              </a:rPr>
              <a:t>performanței</a:t>
            </a:r>
            <a:r>
              <a:rPr lang="en-US" sz="4000" b="1" dirty="0">
                <a:latin typeface="Arial" charset="0"/>
                <a:ea typeface="Arial" charset="0"/>
                <a:cs typeface="Arial" charset="0"/>
              </a:rPr>
              <a:t>, </a:t>
            </a:r>
            <a:r>
              <a:rPr lang="en-US" sz="4000" b="1" dirty="0" err="1">
                <a:latin typeface="Arial" charset="0"/>
                <a:ea typeface="Arial" charset="0"/>
                <a:cs typeface="Arial" charset="0"/>
              </a:rPr>
              <a:t>iar</a:t>
            </a:r>
            <a:r>
              <a:rPr lang="en-US" sz="4000" b="1" dirty="0">
                <a:latin typeface="Arial" charset="0"/>
                <a:ea typeface="Arial" charset="0"/>
                <a:cs typeface="Arial" charset="0"/>
              </a:rPr>
              <a:t> </a:t>
            </a:r>
            <a:r>
              <a:rPr lang="en-US" sz="4000" b="1" dirty="0" err="1">
                <a:latin typeface="Arial" charset="0"/>
                <a:ea typeface="Arial" charset="0"/>
                <a:cs typeface="Arial" charset="0"/>
              </a:rPr>
              <a:t>utilizarea</a:t>
            </a:r>
            <a:r>
              <a:rPr lang="en-US" sz="4000" b="1" dirty="0">
                <a:latin typeface="Arial" charset="0"/>
                <a:ea typeface="Arial" charset="0"/>
                <a:cs typeface="Arial" charset="0"/>
              </a:rPr>
              <a:t> </a:t>
            </a:r>
            <a:r>
              <a:rPr lang="en-US" sz="4000" b="1" dirty="0" err="1">
                <a:latin typeface="Arial" charset="0"/>
                <a:ea typeface="Arial" charset="0"/>
                <a:cs typeface="Arial" charset="0"/>
              </a:rPr>
              <a:t>antibioticelor</a:t>
            </a:r>
            <a:r>
              <a:rPr lang="en-US" sz="4000" b="1" dirty="0">
                <a:latin typeface="Arial" charset="0"/>
                <a:ea typeface="Arial" charset="0"/>
                <a:cs typeface="Arial" charset="0"/>
              </a:rPr>
              <a:t> </a:t>
            </a:r>
            <a:r>
              <a:rPr lang="en-US" sz="4000" b="1" dirty="0" err="1">
                <a:latin typeface="Arial" charset="0"/>
                <a:ea typeface="Arial" charset="0"/>
                <a:cs typeface="Arial" charset="0"/>
              </a:rPr>
              <a:t>și</a:t>
            </a:r>
            <a:r>
              <a:rPr lang="en-US" sz="4000" b="1" dirty="0">
                <a:latin typeface="Arial" charset="0"/>
                <a:ea typeface="Arial" charset="0"/>
                <a:cs typeface="Arial" charset="0"/>
              </a:rPr>
              <a:t> a </a:t>
            </a:r>
            <a:r>
              <a:rPr lang="en-US" sz="4000" b="1" dirty="0" err="1">
                <a:latin typeface="Arial" charset="0"/>
                <a:ea typeface="Arial" charset="0"/>
                <a:cs typeface="Arial" charset="0"/>
              </a:rPr>
              <a:t>oxidului</a:t>
            </a:r>
            <a:r>
              <a:rPr lang="en-US" sz="4000" b="1" dirty="0">
                <a:latin typeface="Arial" charset="0"/>
                <a:ea typeface="Arial" charset="0"/>
                <a:cs typeface="Arial" charset="0"/>
              </a:rPr>
              <a:t> de zinc </a:t>
            </a:r>
            <a:r>
              <a:rPr lang="en-US" sz="4000" b="1" dirty="0" err="1">
                <a:latin typeface="Arial" charset="0"/>
                <a:ea typeface="Arial" charset="0"/>
                <a:cs typeface="Arial" charset="0"/>
              </a:rPr>
              <a:t>ridică</a:t>
            </a:r>
            <a:r>
              <a:rPr lang="en-US" sz="4000" b="1" dirty="0">
                <a:latin typeface="Arial" charset="0"/>
                <a:ea typeface="Arial" charset="0"/>
                <a:cs typeface="Arial" charset="0"/>
              </a:rPr>
              <a:t> </a:t>
            </a:r>
            <a:r>
              <a:rPr lang="en-US" sz="4000" b="1" dirty="0" err="1">
                <a:latin typeface="Arial" charset="0"/>
                <a:ea typeface="Arial" charset="0"/>
                <a:cs typeface="Arial" charset="0"/>
              </a:rPr>
              <a:t>probleme</a:t>
            </a:r>
            <a:r>
              <a:rPr lang="en-US" sz="4000" b="1" dirty="0">
                <a:latin typeface="Arial" charset="0"/>
                <a:ea typeface="Arial" charset="0"/>
                <a:cs typeface="Arial" charset="0"/>
              </a:rPr>
              <a:t> de </a:t>
            </a:r>
            <a:r>
              <a:rPr lang="en-US" sz="4000" b="1" dirty="0" err="1">
                <a:latin typeface="Arial" charset="0"/>
                <a:ea typeface="Arial" charset="0"/>
                <a:cs typeface="Arial" charset="0"/>
              </a:rPr>
              <a:t>rezistență</a:t>
            </a:r>
            <a:r>
              <a:rPr lang="en-US" sz="4000" b="1" dirty="0">
                <a:latin typeface="Arial" charset="0"/>
                <a:ea typeface="Arial" charset="0"/>
                <a:cs typeface="Arial" charset="0"/>
              </a:rPr>
              <a:t> </a:t>
            </a:r>
            <a:r>
              <a:rPr lang="en-US" sz="4000" b="1" dirty="0" err="1">
                <a:latin typeface="Arial" charset="0"/>
                <a:ea typeface="Arial" charset="0"/>
                <a:cs typeface="Arial" charset="0"/>
              </a:rPr>
              <a:t>antimicrobiană</a:t>
            </a:r>
            <a:r>
              <a:rPr lang="en-US" sz="4000" b="1" dirty="0">
                <a:latin typeface="Arial" charset="0"/>
                <a:ea typeface="Arial" charset="0"/>
                <a:cs typeface="Arial" charset="0"/>
              </a:rPr>
              <a:t> </a:t>
            </a:r>
            <a:r>
              <a:rPr lang="en-US" sz="4000" b="1" dirty="0" err="1">
                <a:latin typeface="Arial" charset="0"/>
                <a:ea typeface="Arial" charset="0"/>
                <a:cs typeface="Arial" charset="0"/>
              </a:rPr>
              <a:t>și</a:t>
            </a:r>
            <a:r>
              <a:rPr lang="en-US" sz="4000" b="1" dirty="0">
                <a:latin typeface="Arial" charset="0"/>
                <a:ea typeface="Arial" charset="0"/>
                <a:cs typeface="Arial" charset="0"/>
              </a:rPr>
              <a:t> </a:t>
            </a:r>
            <a:r>
              <a:rPr lang="en-US" sz="4000" b="1" dirty="0" err="1">
                <a:latin typeface="Arial" charset="0"/>
                <a:ea typeface="Arial" charset="0"/>
                <a:cs typeface="Arial" charset="0"/>
              </a:rPr>
              <a:t>poluare</a:t>
            </a:r>
            <a:r>
              <a:rPr lang="en-US" sz="4000" b="1" dirty="0">
                <a:latin typeface="Arial" charset="0"/>
                <a:ea typeface="Arial" charset="0"/>
                <a:cs typeface="Arial" charset="0"/>
              </a:rPr>
              <a:t>. </a:t>
            </a:r>
            <a:r>
              <a:rPr lang="en-US" sz="4000" b="1" dirty="0" err="1">
                <a:latin typeface="Arial" charset="0"/>
                <a:ea typeface="Arial" charset="0"/>
                <a:cs typeface="Arial" charset="0"/>
              </a:rPr>
              <a:t>În</a:t>
            </a:r>
            <a:r>
              <a:rPr lang="en-US" sz="4000" b="1" dirty="0">
                <a:latin typeface="Arial" charset="0"/>
                <a:ea typeface="Arial" charset="0"/>
                <a:cs typeface="Arial" charset="0"/>
              </a:rPr>
              <a:t> </a:t>
            </a:r>
            <a:r>
              <a:rPr lang="en-US" sz="4000" b="1" dirty="0" err="1">
                <a:latin typeface="Arial" charset="0"/>
                <a:ea typeface="Arial" charset="0"/>
                <a:cs typeface="Arial" charset="0"/>
              </a:rPr>
              <a:t>acest</a:t>
            </a:r>
            <a:r>
              <a:rPr lang="en-US" sz="4000" b="1" dirty="0">
                <a:latin typeface="Arial" charset="0"/>
                <a:ea typeface="Arial" charset="0"/>
                <a:cs typeface="Arial" charset="0"/>
              </a:rPr>
              <a:t> context, </a:t>
            </a:r>
            <a:r>
              <a:rPr lang="en-US" sz="4000" b="1" dirty="0" err="1">
                <a:latin typeface="Arial" charset="0"/>
                <a:ea typeface="Arial" charset="0"/>
                <a:cs typeface="Arial" charset="0"/>
              </a:rPr>
              <a:t>tescovina</a:t>
            </a:r>
            <a:r>
              <a:rPr lang="en-US" sz="4000" b="1" dirty="0">
                <a:latin typeface="Arial" charset="0"/>
                <a:ea typeface="Arial" charset="0"/>
                <a:cs typeface="Arial" charset="0"/>
              </a:rPr>
              <a:t> de mere, </a:t>
            </a:r>
            <a:r>
              <a:rPr lang="en-US" sz="4000" b="1" dirty="0" err="1">
                <a:latin typeface="Arial" charset="0"/>
                <a:ea typeface="Arial" charset="0"/>
                <a:cs typeface="Arial" charset="0"/>
              </a:rPr>
              <a:t>bogată</a:t>
            </a:r>
            <a:r>
              <a:rPr lang="en-US" sz="4000" b="1" dirty="0">
                <a:latin typeface="Arial" charset="0"/>
                <a:ea typeface="Arial" charset="0"/>
                <a:cs typeface="Arial" charset="0"/>
              </a:rPr>
              <a:t> </a:t>
            </a:r>
            <a:r>
              <a:rPr lang="en-US" sz="4000" b="1" dirty="0" err="1">
                <a:latin typeface="Arial" charset="0"/>
                <a:ea typeface="Arial" charset="0"/>
                <a:cs typeface="Arial" charset="0"/>
              </a:rPr>
              <a:t>în</a:t>
            </a:r>
            <a:r>
              <a:rPr lang="en-US" sz="4000" b="1" dirty="0">
                <a:latin typeface="Arial" charset="0"/>
                <a:ea typeface="Arial" charset="0"/>
                <a:cs typeface="Arial" charset="0"/>
              </a:rPr>
              <a:t> </a:t>
            </a:r>
            <a:r>
              <a:rPr lang="en-US" sz="4000" b="1" dirty="0" err="1">
                <a:latin typeface="Arial" charset="0"/>
                <a:ea typeface="Arial" charset="0"/>
                <a:cs typeface="Arial" charset="0"/>
              </a:rPr>
              <a:t>polifenoli</a:t>
            </a:r>
            <a:r>
              <a:rPr lang="en-US" sz="4000" b="1" dirty="0">
                <a:latin typeface="Arial" charset="0"/>
                <a:ea typeface="Arial" charset="0"/>
                <a:cs typeface="Arial" charset="0"/>
              </a:rPr>
              <a:t> </a:t>
            </a:r>
            <a:r>
              <a:rPr lang="en-US" sz="4000" b="1" dirty="0" err="1">
                <a:latin typeface="Arial" charset="0"/>
                <a:ea typeface="Arial" charset="0"/>
                <a:cs typeface="Arial" charset="0"/>
              </a:rPr>
              <a:t>și</a:t>
            </a:r>
            <a:r>
              <a:rPr lang="en-US" sz="4000" b="1" dirty="0">
                <a:latin typeface="Arial" charset="0"/>
                <a:ea typeface="Arial" charset="0"/>
                <a:cs typeface="Arial" charset="0"/>
              </a:rPr>
              <a:t> </a:t>
            </a:r>
            <a:r>
              <a:rPr lang="en-US" sz="4000" b="1" dirty="0" err="1">
                <a:latin typeface="Arial" charset="0"/>
                <a:ea typeface="Arial" charset="0"/>
                <a:cs typeface="Arial" charset="0"/>
              </a:rPr>
              <a:t>fibre</a:t>
            </a:r>
            <a:r>
              <a:rPr lang="en-US" sz="4000" b="1" dirty="0">
                <a:latin typeface="Arial" charset="0"/>
                <a:ea typeface="Arial" charset="0"/>
                <a:cs typeface="Arial" charset="0"/>
              </a:rPr>
              <a:t> bioactive, </a:t>
            </a:r>
            <a:r>
              <a:rPr lang="en-US" sz="4000" b="1" dirty="0" err="1">
                <a:latin typeface="Arial" charset="0"/>
                <a:ea typeface="Arial" charset="0"/>
                <a:cs typeface="Arial" charset="0"/>
              </a:rPr>
              <a:t>poate</a:t>
            </a:r>
            <a:r>
              <a:rPr lang="en-US" sz="4000" b="1" dirty="0">
                <a:latin typeface="Arial" charset="0"/>
                <a:ea typeface="Arial" charset="0"/>
                <a:cs typeface="Arial" charset="0"/>
              </a:rPr>
              <a:t> </a:t>
            </a:r>
            <a:r>
              <a:rPr lang="en-US" sz="4000" b="1" dirty="0" err="1">
                <a:latin typeface="Arial" charset="0"/>
                <a:ea typeface="Arial" charset="0"/>
                <a:cs typeface="Arial" charset="0"/>
              </a:rPr>
              <a:t>reprezenta</a:t>
            </a:r>
            <a:r>
              <a:rPr lang="en-US" sz="4000" b="1" dirty="0">
                <a:latin typeface="Arial" charset="0"/>
                <a:ea typeface="Arial" charset="0"/>
                <a:cs typeface="Arial" charset="0"/>
              </a:rPr>
              <a:t> o </a:t>
            </a:r>
            <a:r>
              <a:rPr lang="en-US" sz="4000" b="1" dirty="0" err="1">
                <a:latin typeface="Arial" charset="0"/>
                <a:ea typeface="Arial" charset="0"/>
                <a:cs typeface="Arial" charset="0"/>
              </a:rPr>
              <a:t>alternativă</a:t>
            </a:r>
            <a:r>
              <a:rPr lang="en-US" sz="4000" b="1" dirty="0">
                <a:latin typeface="Arial" charset="0"/>
                <a:ea typeface="Arial" charset="0"/>
                <a:cs typeface="Arial" charset="0"/>
              </a:rPr>
              <a:t> </a:t>
            </a:r>
            <a:r>
              <a:rPr lang="en-US" sz="4000" b="1" dirty="0" err="1">
                <a:latin typeface="Arial" charset="0"/>
                <a:ea typeface="Arial" charset="0"/>
                <a:cs typeface="Arial" charset="0"/>
              </a:rPr>
              <a:t>nutrițională</a:t>
            </a:r>
            <a:r>
              <a:rPr lang="en-US" sz="4000" b="1" dirty="0">
                <a:latin typeface="Arial" charset="0"/>
                <a:ea typeface="Arial" charset="0"/>
                <a:cs typeface="Arial" charset="0"/>
              </a:rPr>
              <a:t> </a:t>
            </a:r>
            <a:r>
              <a:rPr lang="en-US" sz="4000" b="1" dirty="0" err="1">
                <a:latin typeface="Arial" charset="0"/>
                <a:ea typeface="Arial" charset="0"/>
                <a:cs typeface="Arial" charset="0"/>
              </a:rPr>
              <a:t>durabilă</a:t>
            </a:r>
            <a:r>
              <a:rPr lang="en-US" sz="4000" b="1" dirty="0">
                <a:latin typeface="Arial" charset="0"/>
                <a:ea typeface="Arial" charset="0"/>
                <a:cs typeface="Arial" charset="0"/>
              </a:rPr>
              <a:t> </a:t>
            </a:r>
            <a:r>
              <a:rPr lang="en-US" sz="4000" b="1" dirty="0" err="1">
                <a:latin typeface="Arial" charset="0"/>
                <a:ea typeface="Arial" charset="0"/>
                <a:cs typeface="Arial" charset="0"/>
              </a:rPr>
              <a:t>pentru</a:t>
            </a:r>
            <a:r>
              <a:rPr lang="en-US" sz="4000" b="1" dirty="0">
                <a:latin typeface="Arial" charset="0"/>
                <a:ea typeface="Arial" charset="0"/>
                <a:cs typeface="Arial" charset="0"/>
              </a:rPr>
              <a:t> </a:t>
            </a:r>
            <a:r>
              <a:rPr lang="en-US" sz="4000" b="1" dirty="0" err="1">
                <a:latin typeface="Arial" charset="0"/>
                <a:ea typeface="Arial" charset="0"/>
                <a:cs typeface="Arial" charset="0"/>
              </a:rPr>
              <a:t>susținerea</a:t>
            </a:r>
            <a:r>
              <a:rPr lang="en-US" sz="4000" b="1" dirty="0">
                <a:latin typeface="Arial" charset="0"/>
                <a:ea typeface="Arial" charset="0"/>
                <a:cs typeface="Arial" charset="0"/>
              </a:rPr>
              <a:t> </a:t>
            </a:r>
            <a:r>
              <a:rPr lang="en-US" sz="4000" b="1" dirty="0" err="1">
                <a:latin typeface="Arial" charset="0"/>
                <a:ea typeface="Arial" charset="0"/>
                <a:cs typeface="Arial" charset="0"/>
              </a:rPr>
              <a:t>sănătății</a:t>
            </a:r>
            <a:r>
              <a:rPr lang="en-US" sz="4000" b="1" dirty="0">
                <a:latin typeface="Arial" charset="0"/>
                <a:ea typeface="Arial" charset="0"/>
                <a:cs typeface="Arial" charset="0"/>
              </a:rPr>
              <a:t> </a:t>
            </a:r>
            <a:r>
              <a:rPr lang="en-US" sz="4000" b="1" dirty="0" err="1">
                <a:latin typeface="Arial" charset="0"/>
                <a:ea typeface="Arial" charset="0"/>
                <a:cs typeface="Arial" charset="0"/>
              </a:rPr>
              <a:t>intestinale</a:t>
            </a:r>
            <a:r>
              <a:rPr lang="en-US" sz="4000" b="1" dirty="0">
                <a:latin typeface="Arial" charset="0"/>
                <a:ea typeface="Arial" charset="0"/>
                <a:cs typeface="Arial" charset="0"/>
              </a:rPr>
              <a:t>.</a:t>
            </a:r>
            <a:endParaRPr lang="ro-RO" sz="4000" b="1" dirty="0">
              <a:latin typeface="Arial" charset="0"/>
              <a:ea typeface="Arial" charset="0"/>
              <a:cs typeface="Arial" charset="0"/>
            </a:endParaRPr>
          </a:p>
        </p:txBody>
      </p:sp>
      <p:sp>
        <p:nvSpPr>
          <p:cNvPr id="21" name="TextBox 20"/>
          <p:cNvSpPr txBox="1"/>
          <p:nvPr/>
        </p:nvSpPr>
        <p:spPr>
          <a:xfrm>
            <a:off x="1771854" y="14804529"/>
            <a:ext cx="28359197" cy="2923877"/>
          </a:xfrm>
          <a:prstGeom prst="rect">
            <a:avLst/>
          </a:prstGeom>
          <a:noFill/>
        </p:spPr>
        <p:txBody>
          <a:bodyPr wrap="square" rtlCol="0">
            <a:spAutoFit/>
          </a:bodyPr>
          <a:lstStyle/>
          <a:p>
            <a:r>
              <a:rPr lang="ro-RO" sz="4000" b="1" dirty="0">
                <a:latin typeface="Arial" charset="0"/>
                <a:ea typeface="Arial" charset="0"/>
                <a:cs typeface="Arial" charset="0"/>
              </a:rPr>
              <a:t>MATERIAL</a:t>
            </a:r>
            <a:r>
              <a:rPr lang="en-US" sz="4000" b="1" dirty="0">
                <a:latin typeface="Arial" charset="0"/>
                <a:ea typeface="Arial" charset="0"/>
                <a:cs typeface="Arial" charset="0"/>
              </a:rPr>
              <a:t>E</a:t>
            </a:r>
            <a:r>
              <a:rPr lang="ro-RO" sz="4000" b="1" dirty="0">
                <a:latin typeface="Arial" charset="0"/>
                <a:ea typeface="Arial" charset="0"/>
                <a:cs typeface="Arial" charset="0"/>
              </a:rPr>
              <a:t> ŞI METODE</a:t>
            </a:r>
          </a:p>
          <a:p>
            <a:pPr algn="just"/>
            <a:r>
              <a:rPr lang="ro-RO" sz="3600" b="1" dirty="0">
                <a:latin typeface="Arial" charset="0"/>
                <a:ea typeface="Arial" charset="0"/>
                <a:cs typeface="Arial" charset="0"/>
              </a:rPr>
              <a:t>Studiul a inclus 32 de purcei înțărcați, repartizați în patru grupuri: Control, LPS, 5% Măr și 5% Măr + LPS. Timp de 21 de zile, animalele au primit dieta bazală sau dieta suplimentată cu 5% tescovină de mere, iar stresul inflamator a fost indus prin administrare de LPS. Probele intestinale au fost analizate pentru enzime antioxidante și markeri ai oxidării lipidice, proteice și ADN.</a:t>
            </a:r>
          </a:p>
        </p:txBody>
      </p:sp>
      <p:sp>
        <p:nvSpPr>
          <p:cNvPr id="22" name="TextBox 21"/>
          <p:cNvSpPr txBox="1"/>
          <p:nvPr/>
        </p:nvSpPr>
        <p:spPr>
          <a:xfrm>
            <a:off x="1771853" y="18017109"/>
            <a:ext cx="29438061" cy="2308324"/>
          </a:xfrm>
          <a:prstGeom prst="rect">
            <a:avLst/>
          </a:prstGeom>
          <a:noFill/>
        </p:spPr>
        <p:txBody>
          <a:bodyPr wrap="square" rtlCol="0">
            <a:spAutoFit/>
          </a:bodyPr>
          <a:lstStyle/>
          <a:p>
            <a:r>
              <a:rPr lang="ro-RO" sz="3600" b="1" dirty="0">
                <a:latin typeface="Arial" charset="0"/>
                <a:ea typeface="Arial" charset="0"/>
                <a:cs typeface="Arial" charset="0"/>
              </a:rPr>
              <a:t>REZULTATE ȘI DISCUȚII</a:t>
            </a:r>
          </a:p>
          <a:p>
            <a:pPr algn="just"/>
            <a:r>
              <a:rPr lang="ro-RO" sz="3600" b="1" dirty="0">
                <a:latin typeface="Arial" charset="0"/>
                <a:ea typeface="Arial" charset="0"/>
                <a:cs typeface="Arial" charset="0"/>
              </a:rPr>
              <a:t>Administrarea de LPS a indus dezechilibru oxidativ intestinal, prin reducerea activității catalazei și glutation peroxidazei și creșterea markerilor de oxidare lipidică, proteică și ADN. Suplimentarea cu 5% tescovină de mere a atenuat aceste efecte, mai ales în jejun, unde a susținut enzimele antioxidante și a redus parțial leziunile oxidative.</a:t>
            </a:r>
          </a:p>
        </p:txBody>
      </p:sp>
      <p:sp>
        <p:nvSpPr>
          <p:cNvPr id="23" name="TextBox 22"/>
          <p:cNvSpPr txBox="1"/>
          <p:nvPr/>
        </p:nvSpPr>
        <p:spPr>
          <a:xfrm>
            <a:off x="1767537" y="36486673"/>
            <a:ext cx="28359198" cy="1692771"/>
          </a:xfrm>
          <a:prstGeom prst="rect">
            <a:avLst/>
          </a:prstGeom>
          <a:noFill/>
        </p:spPr>
        <p:txBody>
          <a:bodyPr wrap="square" rtlCol="0">
            <a:spAutoFit/>
          </a:bodyPr>
          <a:lstStyle/>
          <a:p>
            <a:r>
              <a:rPr lang="ro-RO" sz="4000" b="1" dirty="0">
                <a:latin typeface="Arial" charset="0"/>
                <a:ea typeface="Arial" charset="0"/>
                <a:cs typeface="Arial" charset="0"/>
              </a:rPr>
              <a:t>CONCLUZII</a:t>
            </a:r>
          </a:p>
          <a:p>
            <a:pPr algn="just"/>
            <a:r>
              <a:rPr lang="ro-RO" sz="3200" dirty="0">
                <a:latin typeface="Arial" charset="0"/>
                <a:ea typeface="Arial" charset="0"/>
                <a:cs typeface="Arial" charset="0"/>
              </a:rPr>
              <a:t>Suplimentarea dietei cu 5% tescovină de mere a oferit protecție antioxidantă dependentă de segmentul intestinal și de biomarkerul analizat. Efectele au fost mai evidente în jejun, prin menținerea enzimelor antioxidante și reducerea oxidării lipidice și proteice, în timp ce protecția din ileon a fost mai limitată.</a:t>
            </a:r>
          </a:p>
        </p:txBody>
      </p:sp>
      <p:cxnSp>
        <p:nvCxnSpPr>
          <p:cNvPr id="24" name="Straight Connector 23"/>
          <p:cNvCxnSpPr/>
          <p:nvPr/>
        </p:nvCxnSpPr>
        <p:spPr>
          <a:xfrm>
            <a:off x="2888" y="5982059"/>
            <a:ext cx="32396400" cy="0"/>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888" y="6123345"/>
            <a:ext cx="32396400" cy="0"/>
          </a:xfrm>
          <a:prstGeom prst="line">
            <a:avLst/>
          </a:prstGeom>
          <a:ln w="127000">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974336" y="1684421"/>
            <a:ext cx="21945600" cy="4708981"/>
          </a:xfrm>
          <a:prstGeom prst="rect">
            <a:avLst/>
          </a:prstGeom>
          <a:noFill/>
        </p:spPr>
        <p:txBody>
          <a:bodyPr wrap="square" rtlCol="0">
            <a:spAutoFit/>
          </a:bodyPr>
          <a:lstStyle/>
          <a:p>
            <a:pPr algn="ctr"/>
            <a:r>
              <a:rPr lang="ro-RO" sz="6000" b="1" dirty="0">
                <a:latin typeface="Arial Black" panose="020B0A04020102020204" pitchFamily="34" charset="0"/>
              </a:rPr>
              <a:t>Conferința anuală</a:t>
            </a:r>
            <a:endParaRPr lang="en-US" sz="6000" b="1" dirty="0">
              <a:latin typeface="Arial Black" panose="020B0A04020102020204" pitchFamily="34" charset="0"/>
            </a:endParaRPr>
          </a:p>
          <a:p>
            <a:pPr algn="ctr"/>
            <a:r>
              <a:rPr lang="en-US" sz="6000" b="1" dirty="0">
                <a:latin typeface="Arial Black" panose="020B0A04020102020204" pitchFamily="34" charset="0"/>
              </a:rPr>
              <a:t>"</a:t>
            </a:r>
            <a:r>
              <a:rPr lang="en-US" sz="6000" b="1" dirty="0" err="1">
                <a:latin typeface="Arial Black" panose="020B0A04020102020204" pitchFamily="34" charset="0"/>
              </a:rPr>
              <a:t>Realizări</a:t>
            </a:r>
            <a:r>
              <a:rPr lang="en-US" sz="6000" b="1" dirty="0">
                <a:latin typeface="Arial Black" panose="020B0A04020102020204" pitchFamily="34" charset="0"/>
              </a:rPr>
              <a:t> </a:t>
            </a:r>
            <a:r>
              <a:rPr lang="en-US" sz="6000" b="1" dirty="0" err="1">
                <a:latin typeface="Arial Black" panose="020B0A04020102020204" pitchFamily="34" charset="0"/>
              </a:rPr>
              <a:t>și</a:t>
            </a:r>
            <a:r>
              <a:rPr lang="en-US" sz="6000" b="1" dirty="0">
                <a:latin typeface="Arial Black" panose="020B0A04020102020204" pitchFamily="34" charset="0"/>
              </a:rPr>
              <a:t> perspective </a:t>
            </a:r>
            <a:r>
              <a:rPr lang="en-US" sz="6000" b="1" dirty="0" err="1">
                <a:latin typeface="Arial Black" panose="020B0A04020102020204" pitchFamily="34" charset="0"/>
              </a:rPr>
              <a:t>în</a:t>
            </a:r>
            <a:r>
              <a:rPr lang="en-US" sz="6000" b="1" dirty="0">
                <a:latin typeface="Arial Black" panose="020B0A04020102020204" pitchFamily="34" charset="0"/>
              </a:rPr>
              <a:t> </a:t>
            </a:r>
            <a:r>
              <a:rPr lang="en-US" sz="6000" b="1" dirty="0" err="1">
                <a:latin typeface="Arial Black" panose="020B0A04020102020204" pitchFamily="34" charset="0"/>
              </a:rPr>
              <a:t>cercetarea</a:t>
            </a:r>
            <a:r>
              <a:rPr lang="en-US" sz="6000" b="1" dirty="0">
                <a:latin typeface="Arial Black" panose="020B0A04020102020204" pitchFamily="34" charset="0"/>
              </a:rPr>
              <a:t> </a:t>
            </a:r>
            <a:r>
              <a:rPr lang="en-US" sz="6000" b="1" dirty="0" err="1">
                <a:latin typeface="Arial Black" panose="020B0A04020102020204" pitchFamily="34" charset="0"/>
              </a:rPr>
              <a:t>agricolă</a:t>
            </a:r>
            <a:r>
              <a:rPr lang="en-US" sz="6000" b="1" dirty="0">
                <a:latin typeface="Arial Black" panose="020B0A04020102020204" pitchFamily="34" charset="0"/>
              </a:rPr>
              <a:t> </a:t>
            </a:r>
          </a:p>
          <a:p>
            <a:pPr algn="ctr"/>
            <a:r>
              <a:rPr lang="en-US" sz="6000" b="1" dirty="0" err="1">
                <a:latin typeface="Arial Black" panose="020B0A04020102020204" pitchFamily="34" charset="0"/>
              </a:rPr>
              <a:t>și</a:t>
            </a:r>
            <a:r>
              <a:rPr lang="en-US" sz="6000" b="1" dirty="0">
                <a:latin typeface="Arial Black" panose="020B0A04020102020204" pitchFamily="34" charset="0"/>
              </a:rPr>
              <a:t> </a:t>
            </a:r>
            <a:r>
              <a:rPr lang="en-US" sz="6000" b="1" dirty="0" err="1">
                <a:latin typeface="Arial Black" panose="020B0A04020102020204" pitchFamily="34" charset="0"/>
              </a:rPr>
              <a:t>silvică</a:t>
            </a:r>
            <a:r>
              <a:rPr lang="en-US" sz="6000" b="1" dirty="0">
                <a:latin typeface="Arial Black" panose="020B0A04020102020204" pitchFamily="34" charset="0"/>
              </a:rPr>
              <a:t> </a:t>
            </a:r>
            <a:r>
              <a:rPr lang="en-US" sz="6000" b="1" dirty="0" err="1">
                <a:latin typeface="Arial Black" panose="020B0A04020102020204" pitchFamily="34" charset="0"/>
              </a:rPr>
              <a:t>românească</a:t>
            </a:r>
            <a:r>
              <a:rPr lang="en-US" sz="6000" b="1" dirty="0">
                <a:latin typeface="Arial Black" panose="020B0A04020102020204" pitchFamily="34" charset="0"/>
              </a:rPr>
              <a:t>”</a:t>
            </a:r>
          </a:p>
          <a:p>
            <a:pPr algn="ctr"/>
            <a:r>
              <a:rPr lang="en-US" sz="6000" b="1" dirty="0">
                <a:latin typeface="Arial Black" panose="020B0A04020102020204" pitchFamily="34" charset="0"/>
              </a:rPr>
              <a:t>Edi</a:t>
            </a:r>
            <a:r>
              <a:rPr lang="ro-RO" sz="6000" b="1" dirty="0" err="1">
                <a:latin typeface="Arial Black" panose="020B0A04020102020204" pitchFamily="34" charset="0"/>
              </a:rPr>
              <a:t>ția</a:t>
            </a:r>
            <a:r>
              <a:rPr lang="ro-RO" sz="6000" b="1" dirty="0">
                <a:latin typeface="Arial Black" panose="020B0A04020102020204" pitchFamily="34" charset="0"/>
              </a:rPr>
              <a:t> a V-a – 2</a:t>
            </a:r>
            <a:r>
              <a:rPr lang="en-US" sz="6000" b="1" dirty="0">
                <a:latin typeface="Arial Black" panose="020B0A04020102020204" pitchFamily="34" charset="0"/>
              </a:rPr>
              <a:t>8</a:t>
            </a:r>
            <a:r>
              <a:rPr lang="ro-RO" sz="6000" b="1" dirty="0">
                <a:latin typeface="Arial Black" panose="020B0A04020102020204" pitchFamily="34" charset="0"/>
              </a:rPr>
              <a:t> mai 2026</a:t>
            </a:r>
          </a:p>
          <a:p>
            <a:endParaRPr lang="en-US" sz="6000" dirty="0"/>
          </a:p>
        </p:txBody>
      </p:sp>
      <p:pic>
        <p:nvPicPr>
          <p:cNvPr id="26" name="Picture 25"/>
          <p:cNvPicPr/>
          <p:nvPr/>
        </p:nvPicPr>
        <p:blipFill>
          <a:blip r:embed="rId3">
            <a:extLst>
              <a:ext uri="{28A0092B-C50C-407E-A947-70E740481C1C}">
                <a14:useLocalDpi xmlns:a14="http://schemas.microsoft.com/office/drawing/2010/main" val="0"/>
              </a:ext>
            </a:extLst>
          </a:blip>
          <a:srcRect/>
          <a:stretch>
            <a:fillRect/>
          </a:stretch>
        </p:blipFill>
        <p:spPr bwMode="auto">
          <a:xfrm>
            <a:off x="2069432" y="1347537"/>
            <a:ext cx="2904903" cy="4023330"/>
          </a:xfrm>
          <a:prstGeom prst="rect">
            <a:avLst/>
          </a:prstGeom>
          <a:noFill/>
        </p:spPr>
      </p:pic>
      <p:pic>
        <p:nvPicPr>
          <p:cNvPr id="1026" name="Picture 2" descr="IBNA Balotesti">
            <a:extLst>
              <a:ext uri="{FF2B5EF4-FFF2-40B4-BE49-F238E27FC236}">
                <a16:creationId xmlns:a16="http://schemas.microsoft.com/office/drawing/2014/main" id="{12F2C3BF-3E2A-F656-19A4-423A4D0659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52945" y="1420744"/>
            <a:ext cx="4015793" cy="401579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a:extLst>
              <a:ext uri="{FF2B5EF4-FFF2-40B4-BE49-F238E27FC236}">
                <a16:creationId xmlns:a16="http://schemas.microsoft.com/office/drawing/2014/main" id="{FB28BC55-8D53-14B2-24C1-73E3DF53D176}"/>
              </a:ext>
            </a:extLst>
          </p:cNvPr>
          <p:cNvGraphicFramePr>
            <a:graphicFrameLocks noChangeAspect="1"/>
          </p:cNvGraphicFramePr>
          <p:nvPr>
            <p:extLst>
              <p:ext uri="{D42A27DB-BD31-4B8C-83A1-F6EECF244321}">
                <p14:modId xmlns:p14="http://schemas.microsoft.com/office/powerpoint/2010/main" val="3372979023"/>
              </p:ext>
            </p:extLst>
          </p:nvPr>
        </p:nvGraphicFramePr>
        <p:xfrm>
          <a:off x="1467873" y="22864870"/>
          <a:ext cx="5735470" cy="4680000"/>
        </p:xfrm>
        <a:graphic>
          <a:graphicData uri="http://schemas.openxmlformats.org/presentationml/2006/ole">
            <mc:AlternateContent xmlns:mc="http://schemas.openxmlformats.org/markup-compatibility/2006">
              <mc:Choice xmlns:v="urn:schemas-microsoft-com:vml" Requires="v">
                <p:oleObj name="Prism 10" r:id="rId5" imgW="7056904" imgH="5757226" progId="Prism10.Document">
                  <p:embed/>
                </p:oleObj>
              </mc:Choice>
              <mc:Fallback>
                <p:oleObj name="Prism 10" r:id="rId5" imgW="7056904" imgH="5757226" progId="Prism10.Document">
                  <p:embed/>
                  <p:pic>
                    <p:nvPicPr>
                      <p:cNvPr id="2" name="Object 1">
                        <a:extLst>
                          <a:ext uri="{FF2B5EF4-FFF2-40B4-BE49-F238E27FC236}">
                            <a16:creationId xmlns:a16="http://schemas.microsoft.com/office/drawing/2014/main" id="{4C04700B-C329-6137-3697-A6F2301CBC8A}"/>
                          </a:ext>
                        </a:extLst>
                      </p:cNvPr>
                      <p:cNvPicPr/>
                      <p:nvPr/>
                    </p:nvPicPr>
                    <p:blipFill>
                      <a:blip r:embed="rId6"/>
                      <a:stretch>
                        <a:fillRect/>
                      </a:stretch>
                    </p:blipFill>
                    <p:spPr>
                      <a:xfrm>
                        <a:off x="1467873" y="22864870"/>
                        <a:ext cx="5735470" cy="468000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FAA768E8-DBA0-CB0B-B8E4-67264867EFF3}"/>
              </a:ext>
            </a:extLst>
          </p:cNvPr>
          <p:cNvGraphicFramePr>
            <a:graphicFrameLocks noChangeAspect="1"/>
          </p:cNvGraphicFramePr>
          <p:nvPr>
            <p:extLst>
              <p:ext uri="{D42A27DB-BD31-4B8C-83A1-F6EECF244321}">
                <p14:modId xmlns:p14="http://schemas.microsoft.com/office/powerpoint/2010/main" val="876866546"/>
              </p:ext>
            </p:extLst>
          </p:nvPr>
        </p:nvGraphicFramePr>
        <p:xfrm>
          <a:off x="7212403" y="22979170"/>
          <a:ext cx="6525090" cy="4680000"/>
        </p:xfrm>
        <a:graphic>
          <a:graphicData uri="http://schemas.openxmlformats.org/presentationml/2006/ole">
            <mc:AlternateContent xmlns:mc="http://schemas.openxmlformats.org/markup-compatibility/2006">
              <mc:Choice xmlns:v="urn:schemas-microsoft-com:vml" Requires="v">
                <p:oleObj name="Prism 10" r:id="rId7" imgW="5860416" imgH="4204352" progId="Prism10.Document">
                  <p:embed/>
                </p:oleObj>
              </mc:Choice>
              <mc:Fallback>
                <p:oleObj name="Prism 10" r:id="rId7" imgW="5860416" imgH="4204352" progId="Prism10.Document">
                  <p:embed/>
                  <p:pic>
                    <p:nvPicPr>
                      <p:cNvPr id="2" name="Object 1">
                        <a:extLst>
                          <a:ext uri="{FF2B5EF4-FFF2-40B4-BE49-F238E27FC236}">
                            <a16:creationId xmlns:a16="http://schemas.microsoft.com/office/drawing/2014/main" id="{14FCFA22-7942-9987-2A7D-D2453B9E749D}"/>
                          </a:ext>
                        </a:extLst>
                      </p:cNvPr>
                      <p:cNvPicPr/>
                      <p:nvPr/>
                    </p:nvPicPr>
                    <p:blipFill>
                      <a:blip r:embed="rId8"/>
                      <a:stretch>
                        <a:fillRect/>
                      </a:stretch>
                    </p:blipFill>
                    <p:spPr>
                      <a:xfrm>
                        <a:off x="7212403" y="22979170"/>
                        <a:ext cx="6525090" cy="46800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C23B2A86-F1AA-B67B-6BCC-2CA2A4F94F9D}"/>
              </a:ext>
            </a:extLst>
          </p:cNvPr>
          <p:cNvGraphicFramePr>
            <a:graphicFrameLocks noChangeAspect="1"/>
          </p:cNvGraphicFramePr>
          <p:nvPr>
            <p:extLst>
              <p:ext uri="{D42A27DB-BD31-4B8C-83A1-F6EECF244321}">
                <p14:modId xmlns:p14="http://schemas.microsoft.com/office/powerpoint/2010/main" val="35707716"/>
              </p:ext>
            </p:extLst>
          </p:nvPr>
        </p:nvGraphicFramePr>
        <p:xfrm>
          <a:off x="13755613" y="22996053"/>
          <a:ext cx="6438900" cy="4680000"/>
        </p:xfrm>
        <a:graphic>
          <a:graphicData uri="http://schemas.openxmlformats.org/presentationml/2006/ole">
            <mc:AlternateContent xmlns:mc="http://schemas.openxmlformats.org/markup-compatibility/2006">
              <mc:Choice xmlns:v="urn:schemas-microsoft-com:vml" Requires="v">
                <p:oleObj name="Prism 10" r:id="rId9" imgW="5822621" imgH="4231709" progId="Prism10.Document">
                  <p:embed/>
                </p:oleObj>
              </mc:Choice>
              <mc:Fallback>
                <p:oleObj name="Prism 10" r:id="rId9" imgW="5822621" imgH="4231709" progId="Prism10.Document">
                  <p:embed/>
                  <p:pic>
                    <p:nvPicPr>
                      <p:cNvPr id="2" name="Object 1">
                        <a:extLst>
                          <a:ext uri="{FF2B5EF4-FFF2-40B4-BE49-F238E27FC236}">
                            <a16:creationId xmlns:a16="http://schemas.microsoft.com/office/drawing/2014/main" id="{8F75DDF9-9DA4-B6AE-543D-C89E48A88700}"/>
                          </a:ext>
                        </a:extLst>
                      </p:cNvPr>
                      <p:cNvPicPr/>
                      <p:nvPr/>
                    </p:nvPicPr>
                    <p:blipFill>
                      <a:blip r:embed="rId10"/>
                      <a:stretch>
                        <a:fillRect/>
                      </a:stretch>
                    </p:blipFill>
                    <p:spPr>
                      <a:xfrm>
                        <a:off x="13755613" y="22996053"/>
                        <a:ext cx="6438900" cy="46800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BD45F23F-5669-684A-F16D-0EDD5D875009}"/>
              </a:ext>
            </a:extLst>
          </p:cNvPr>
          <p:cNvGraphicFramePr>
            <a:graphicFrameLocks noChangeAspect="1"/>
          </p:cNvGraphicFramePr>
          <p:nvPr>
            <p:extLst>
              <p:ext uri="{D42A27DB-BD31-4B8C-83A1-F6EECF244321}">
                <p14:modId xmlns:p14="http://schemas.microsoft.com/office/powerpoint/2010/main" val="3334836181"/>
              </p:ext>
            </p:extLst>
          </p:nvPr>
        </p:nvGraphicFramePr>
        <p:xfrm>
          <a:off x="20194513" y="22941070"/>
          <a:ext cx="5802290" cy="4680000"/>
        </p:xfrm>
        <a:graphic>
          <a:graphicData uri="http://schemas.openxmlformats.org/presentationml/2006/ole">
            <mc:AlternateContent xmlns:mc="http://schemas.openxmlformats.org/markup-compatibility/2006">
              <mc:Choice xmlns:v="urn:schemas-microsoft-com:vml" Requires="v">
                <p:oleObj name="Prism 10" r:id="rId11" imgW="5836299" imgH="4707218" progId="Prism10.Document">
                  <p:embed/>
                </p:oleObj>
              </mc:Choice>
              <mc:Fallback>
                <p:oleObj name="Prism 10" r:id="rId11" imgW="5836299" imgH="4707218" progId="Prism10.Document">
                  <p:embed/>
                  <p:pic>
                    <p:nvPicPr>
                      <p:cNvPr id="2" name="Object 1">
                        <a:extLst>
                          <a:ext uri="{FF2B5EF4-FFF2-40B4-BE49-F238E27FC236}">
                            <a16:creationId xmlns:a16="http://schemas.microsoft.com/office/drawing/2014/main" id="{890E0246-8835-71BC-6266-5866C960CFD1}"/>
                          </a:ext>
                        </a:extLst>
                      </p:cNvPr>
                      <p:cNvPicPr/>
                      <p:nvPr/>
                    </p:nvPicPr>
                    <p:blipFill>
                      <a:blip r:embed="rId12"/>
                      <a:stretch>
                        <a:fillRect/>
                      </a:stretch>
                    </p:blipFill>
                    <p:spPr>
                      <a:xfrm>
                        <a:off x="20194513" y="22941070"/>
                        <a:ext cx="5802290" cy="46800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48DFDBD1-D25A-5F34-E2A1-3B12FF9132A9}"/>
              </a:ext>
            </a:extLst>
          </p:cNvPr>
          <p:cNvGraphicFramePr>
            <a:graphicFrameLocks noChangeAspect="1"/>
          </p:cNvGraphicFramePr>
          <p:nvPr>
            <p:extLst>
              <p:ext uri="{D42A27DB-BD31-4B8C-83A1-F6EECF244321}">
                <p14:modId xmlns:p14="http://schemas.microsoft.com/office/powerpoint/2010/main" val="2609138114"/>
              </p:ext>
            </p:extLst>
          </p:nvPr>
        </p:nvGraphicFramePr>
        <p:xfrm>
          <a:off x="25996803" y="22941070"/>
          <a:ext cx="5999890" cy="4680000"/>
        </p:xfrm>
        <a:graphic>
          <a:graphicData uri="http://schemas.openxmlformats.org/presentationml/2006/ole">
            <mc:AlternateContent xmlns:mc="http://schemas.openxmlformats.org/markup-compatibility/2006">
              <mc:Choice xmlns:v="urn:schemas-microsoft-com:vml" Requires="v">
                <p:oleObj name="Prism 10" r:id="rId13" imgW="5974881" imgH="4661503" progId="Prism10.Document">
                  <p:embed/>
                </p:oleObj>
              </mc:Choice>
              <mc:Fallback>
                <p:oleObj name="Prism 10" r:id="rId13" imgW="5974881" imgH="4661503" progId="Prism10.Document">
                  <p:embed/>
                  <p:pic>
                    <p:nvPicPr>
                      <p:cNvPr id="2" name="Object 1">
                        <a:extLst>
                          <a:ext uri="{FF2B5EF4-FFF2-40B4-BE49-F238E27FC236}">
                            <a16:creationId xmlns:a16="http://schemas.microsoft.com/office/drawing/2014/main" id="{4974D588-94A7-6704-759D-08BFDB38D3D1}"/>
                          </a:ext>
                        </a:extLst>
                      </p:cNvPr>
                      <p:cNvPicPr/>
                      <p:nvPr/>
                    </p:nvPicPr>
                    <p:blipFill>
                      <a:blip r:embed="rId14"/>
                      <a:stretch>
                        <a:fillRect/>
                      </a:stretch>
                    </p:blipFill>
                    <p:spPr>
                      <a:xfrm>
                        <a:off x="25996803" y="22941070"/>
                        <a:ext cx="5999890" cy="468000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52AEE016-C137-4143-70E8-C6CFE0550E4C}"/>
              </a:ext>
            </a:extLst>
          </p:cNvPr>
          <p:cNvSpPr txBox="1"/>
          <p:nvPr/>
        </p:nvSpPr>
        <p:spPr>
          <a:xfrm>
            <a:off x="3150163" y="20617999"/>
            <a:ext cx="28059752" cy="2308324"/>
          </a:xfrm>
          <a:prstGeom prst="rect">
            <a:avLst/>
          </a:prstGeom>
          <a:noFill/>
        </p:spPr>
        <p:txBody>
          <a:bodyPr wrap="square" rtlCol="0">
            <a:spAutoFit/>
          </a:bodyPr>
          <a:lstStyle/>
          <a:p>
            <a:pPr algn="just"/>
            <a:r>
              <a:rPr lang="en-US" sz="3600" b="1" dirty="0">
                <a:latin typeface="Arial" charset="0"/>
                <a:ea typeface="Arial" charset="0"/>
                <a:cs typeface="Arial" charset="0"/>
              </a:rPr>
              <a:t>JEJUN</a:t>
            </a:r>
          </a:p>
          <a:p>
            <a:pPr algn="just"/>
            <a:r>
              <a:rPr lang="ro-RO" sz="3600" b="1" dirty="0">
                <a:latin typeface="Arial" charset="0"/>
                <a:ea typeface="Arial" charset="0"/>
                <a:cs typeface="Arial" charset="0"/>
              </a:rPr>
              <a:t>În jejun, LPS a redus activitatea catalazei și glutation peroxidazei și a crescut oxidarea proteinelor, lipidelor și ADN-ului. Suplimentarea cu 5% tescovină de mere a păstrat complet activitatea glutation peroxidazei, a menținut parțial catalaza și a redus semnificativ oxidarea lipidică și proteică, fără efect clar asupra 8-OHdG.</a:t>
            </a:r>
          </a:p>
        </p:txBody>
      </p:sp>
      <p:sp>
        <p:nvSpPr>
          <p:cNvPr id="8" name="TextBox 7">
            <a:extLst>
              <a:ext uri="{FF2B5EF4-FFF2-40B4-BE49-F238E27FC236}">
                <a16:creationId xmlns:a16="http://schemas.microsoft.com/office/drawing/2014/main" id="{1CC7DB03-14FB-4883-0730-42E0B446F629}"/>
              </a:ext>
            </a:extLst>
          </p:cNvPr>
          <p:cNvSpPr txBox="1"/>
          <p:nvPr/>
        </p:nvSpPr>
        <p:spPr>
          <a:xfrm>
            <a:off x="3182819" y="28199428"/>
            <a:ext cx="28359197" cy="2308324"/>
          </a:xfrm>
          <a:prstGeom prst="rect">
            <a:avLst/>
          </a:prstGeom>
          <a:noFill/>
        </p:spPr>
        <p:txBody>
          <a:bodyPr wrap="square" rtlCol="0">
            <a:spAutoFit/>
          </a:bodyPr>
          <a:lstStyle/>
          <a:p>
            <a:pPr algn="just"/>
            <a:r>
              <a:rPr lang="en-US" sz="3600" b="1" dirty="0">
                <a:latin typeface="Arial" charset="0"/>
                <a:ea typeface="Arial" charset="0"/>
                <a:cs typeface="Arial" charset="0"/>
              </a:rPr>
              <a:t>ILEON</a:t>
            </a:r>
          </a:p>
          <a:p>
            <a:pPr algn="just"/>
            <a:r>
              <a:rPr lang="ro-RO" sz="3600" b="1" dirty="0">
                <a:latin typeface="Arial" charset="0"/>
                <a:ea typeface="Arial" charset="0"/>
                <a:cs typeface="Arial" charset="0"/>
              </a:rPr>
              <a:t>În ileon, LPS a redus semnificativ activitatea catalazei și glutation peroxidazei și a crescut markerii de oxidare. Suplimentarea cu 5% tescovină de mere a păstrat parțial activitatea enzimelor antioxidante, dar efectele asupra oxidării proteinelor, lipidelor și ADN-ului au fost limitate sau nesemnificative.</a:t>
            </a:r>
          </a:p>
        </p:txBody>
      </p:sp>
      <p:graphicFrame>
        <p:nvGraphicFramePr>
          <p:cNvPr id="9" name="Object 8">
            <a:extLst>
              <a:ext uri="{FF2B5EF4-FFF2-40B4-BE49-F238E27FC236}">
                <a16:creationId xmlns:a16="http://schemas.microsoft.com/office/drawing/2014/main" id="{E738BBF8-E8E5-9B35-46AA-1D16E2DF20B3}"/>
              </a:ext>
            </a:extLst>
          </p:cNvPr>
          <p:cNvGraphicFramePr>
            <a:graphicFrameLocks noChangeAspect="1"/>
          </p:cNvGraphicFramePr>
          <p:nvPr>
            <p:extLst>
              <p:ext uri="{D42A27DB-BD31-4B8C-83A1-F6EECF244321}">
                <p14:modId xmlns:p14="http://schemas.microsoft.com/office/powerpoint/2010/main" val="94867198"/>
              </p:ext>
            </p:extLst>
          </p:nvPr>
        </p:nvGraphicFramePr>
        <p:xfrm>
          <a:off x="7592146" y="30894508"/>
          <a:ext cx="5183880" cy="4680000"/>
        </p:xfrm>
        <a:graphic>
          <a:graphicData uri="http://schemas.openxmlformats.org/presentationml/2006/ole">
            <mc:AlternateContent xmlns:mc="http://schemas.openxmlformats.org/markup-compatibility/2006">
              <mc:Choice xmlns:v="urn:schemas-microsoft-com:vml" Requires="v">
                <p:oleObj name="Prism 10" r:id="rId15" imgW="5830180" imgH="5264799" progId="Prism10.Document">
                  <p:embed/>
                </p:oleObj>
              </mc:Choice>
              <mc:Fallback>
                <p:oleObj name="Prism 10" r:id="rId15" imgW="5830180" imgH="5264799" progId="Prism10.Document">
                  <p:embed/>
                  <p:pic>
                    <p:nvPicPr>
                      <p:cNvPr id="2" name="Object 1">
                        <a:extLst>
                          <a:ext uri="{FF2B5EF4-FFF2-40B4-BE49-F238E27FC236}">
                            <a16:creationId xmlns:a16="http://schemas.microsoft.com/office/drawing/2014/main" id="{6F409ADE-B95C-F8D9-E7B2-8318307F3DC5}"/>
                          </a:ext>
                        </a:extLst>
                      </p:cNvPr>
                      <p:cNvPicPr/>
                      <p:nvPr/>
                    </p:nvPicPr>
                    <p:blipFill>
                      <a:blip r:embed="rId16"/>
                      <a:stretch>
                        <a:fillRect/>
                      </a:stretch>
                    </p:blipFill>
                    <p:spPr>
                      <a:xfrm>
                        <a:off x="7592146" y="30894508"/>
                        <a:ext cx="5183880" cy="46800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85E83D34-6C83-FAAA-0D29-4C1C1C23F4ED}"/>
              </a:ext>
            </a:extLst>
          </p:cNvPr>
          <p:cNvGraphicFramePr>
            <a:graphicFrameLocks noChangeAspect="1"/>
          </p:cNvGraphicFramePr>
          <p:nvPr>
            <p:extLst>
              <p:ext uri="{D42A27DB-BD31-4B8C-83A1-F6EECF244321}">
                <p14:modId xmlns:p14="http://schemas.microsoft.com/office/powerpoint/2010/main" val="1520784263"/>
              </p:ext>
            </p:extLst>
          </p:nvPr>
        </p:nvGraphicFramePr>
        <p:xfrm>
          <a:off x="907214" y="30894508"/>
          <a:ext cx="6688493" cy="4679995"/>
        </p:xfrm>
        <a:graphic>
          <a:graphicData uri="http://schemas.openxmlformats.org/presentationml/2006/ole">
            <mc:AlternateContent xmlns:mc="http://schemas.openxmlformats.org/markup-compatibility/2006">
              <mc:Choice xmlns:v="urn:schemas-microsoft-com:vml" Requires="v">
                <p:oleObj name="Prism 10" r:id="rId17" imgW="6020595" imgH="4213351" progId="Prism10.Document">
                  <p:embed/>
                </p:oleObj>
              </mc:Choice>
              <mc:Fallback>
                <p:oleObj name="Prism 10" r:id="rId17" imgW="6020595" imgH="4213351" progId="Prism10.Document">
                  <p:embed/>
                  <p:pic>
                    <p:nvPicPr>
                      <p:cNvPr id="2" name="Object 1">
                        <a:extLst>
                          <a:ext uri="{FF2B5EF4-FFF2-40B4-BE49-F238E27FC236}">
                            <a16:creationId xmlns:a16="http://schemas.microsoft.com/office/drawing/2014/main" id="{BCDA950F-75BD-5348-5F21-13FC292DDC95}"/>
                          </a:ext>
                        </a:extLst>
                      </p:cNvPr>
                      <p:cNvPicPr/>
                      <p:nvPr/>
                    </p:nvPicPr>
                    <p:blipFill>
                      <a:blip r:embed="rId18"/>
                      <a:stretch>
                        <a:fillRect/>
                      </a:stretch>
                    </p:blipFill>
                    <p:spPr>
                      <a:xfrm>
                        <a:off x="907214" y="30894508"/>
                        <a:ext cx="6688493" cy="4679995"/>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B9B76132-24E7-F8FE-CEB3-21E06EC8E3A6}"/>
              </a:ext>
            </a:extLst>
          </p:cNvPr>
          <p:cNvGraphicFramePr>
            <a:graphicFrameLocks noChangeAspect="1"/>
          </p:cNvGraphicFramePr>
          <p:nvPr>
            <p:extLst>
              <p:ext uri="{D42A27DB-BD31-4B8C-83A1-F6EECF244321}">
                <p14:modId xmlns:p14="http://schemas.microsoft.com/office/powerpoint/2010/main" val="2063059823"/>
              </p:ext>
            </p:extLst>
          </p:nvPr>
        </p:nvGraphicFramePr>
        <p:xfrm>
          <a:off x="12772457" y="30894508"/>
          <a:ext cx="6557980" cy="4680000"/>
        </p:xfrm>
        <a:graphic>
          <a:graphicData uri="http://schemas.openxmlformats.org/presentationml/2006/ole">
            <mc:AlternateContent xmlns:mc="http://schemas.openxmlformats.org/markup-compatibility/2006">
              <mc:Choice xmlns:v="urn:schemas-microsoft-com:vml" Requires="v">
                <p:oleObj name="Prism 10" r:id="rId19" imgW="5982440" imgH="4268425" progId="Prism10.Document">
                  <p:embed/>
                </p:oleObj>
              </mc:Choice>
              <mc:Fallback>
                <p:oleObj name="Prism 10" r:id="rId19" imgW="5982440" imgH="4268425" progId="Prism10.Document">
                  <p:embed/>
                  <p:pic>
                    <p:nvPicPr>
                      <p:cNvPr id="2" name="Object 1">
                        <a:extLst>
                          <a:ext uri="{FF2B5EF4-FFF2-40B4-BE49-F238E27FC236}">
                            <a16:creationId xmlns:a16="http://schemas.microsoft.com/office/drawing/2014/main" id="{745C6232-D987-8514-E13A-616645E376C9}"/>
                          </a:ext>
                        </a:extLst>
                      </p:cNvPr>
                      <p:cNvPicPr/>
                      <p:nvPr/>
                    </p:nvPicPr>
                    <p:blipFill>
                      <a:blip r:embed="rId20"/>
                      <a:stretch>
                        <a:fillRect/>
                      </a:stretch>
                    </p:blipFill>
                    <p:spPr>
                      <a:xfrm>
                        <a:off x="12772457" y="30894508"/>
                        <a:ext cx="6557980" cy="46800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021604DD-5AAF-180B-5105-65B4CDA76302}"/>
              </a:ext>
            </a:extLst>
          </p:cNvPr>
          <p:cNvGraphicFramePr>
            <a:graphicFrameLocks noChangeAspect="1"/>
          </p:cNvGraphicFramePr>
          <p:nvPr>
            <p:extLst>
              <p:ext uri="{D42A27DB-BD31-4B8C-83A1-F6EECF244321}">
                <p14:modId xmlns:p14="http://schemas.microsoft.com/office/powerpoint/2010/main" val="953490775"/>
              </p:ext>
            </p:extLst>
          </p:nvPr>
        </p:nvGraphicFramePr>
        <p:xfrm>
          <a:off x="19326868" y="30894508"/>
          <a:ext cx="6300710" cy="4680000"/>
        </p:xfrm>
        <a:graphic>
          <a:graphicData uri="http://schemas.openxmlformats.org/presentationml/2006/ole">
            <mc:AlternateContent xmlns:mc="http://schemas.openxmlformats.org/markup-compatibility/2006">
              <mc:Choice xmlns:v="urn:schemas-microsoft-com:vml" Requires="v">
                <p:oleObj name="Prism 10" r:id="rId21" imgW="5882013" imgH="4368854" progId="Prism10.Document">
                  <p:embed/>
                </p:oleObj>
              </mc:Choice>
              <mc:Fallback>
                <p:oleObj name="Prism 10" r:id="rId21" imgW="5882013" imgH="4368854" progId="Prism10.Document">
                  <p:embed/>
                  <p:pic>
                    <p:nvPicPr>
                      <p:cNvPr id="2" name="Object 1">
                        <a:extLst>
                          <a:ext uri="{FF2B5EF4-FFF2-40B4-BE49-F238E27FC236}">
                            <a16:creationId xmlns:a16="http://schemas.microsoft.com/office/drawing/2014/main" id="{3F0A1B65-8533-93AA-5785-C3F9D787D966}"/>
                          </a:ext>
                        </a:extLst>
                      </p:cNvPr>
                      <p:cNvPicPr/>
                      <p:nvPr/>
                    </p:nvPicPr>
                    <p:blipFill>
                      <a:blip r:embed="rId22"/>
                      <a:stretch>
                        <a:fillRect/>
                      </a:stretch>
                    </p:blipFill>
                    <p:spPr>
                      <a:xfrm>
                        <a:off x="19326868" y="30894508"/>
                        <a:ext cx="6300710" cy="4680000"/>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9E82D051-0128-59A6-2A1A-CFF9B7BC0F31}"/>
              </a:ext>
            </a:extLst>
          </p:cNvPr>
          <p:cNvGraphicFramePr>
            <a:graphicFrameLocks noChangeAspect="1"/>
          </p:cNvGraphicFramePr>
          <p:nvPr>
            <p:extLst>
              <p:ext uri="{D42A27DB-BD31-4B8C-83A1-F6EECF244321}">
                <p14:modId xmlns:p14="http://schemas.microsoft.com/office/powerpoint/2010/main" val="611450047"/>
              </p:ext>
            </p:extLst>
          </p:nvPr>
        </p:nvGraphicFramePr>
        <p:xfrm>
          <a:off x="25620441" y="30894508"/>
          <a:ext cx="6655220" cy="4680000"/>
        </p:xfrm>
        <a:graphic>
          <a:graphicData uri="http://schemas.openxmlformats.org/presentationml/2006/ole">
            <mc:AlternateContent xmlns:mc="http://schemas.openxmlformats.org/markup-compatibility/2006">
              <mc:Choice xmlns:v="urn:schemas-microsoft-com:vml" Requires="v">
                <p:oleObj name="Prism 10" r:id="rId23" imgW="6081428" imgH="4277424" progId="Prism10.Document">
                  <p:embed/>
                </p:oleObj>
              </mc:Choice>
              <mc:Fallback>
                <p:oleObj name="Prism 10" r:id="rId23" imgW="6081428" imgH="4277424" progId="Prism10.Document">
                  <p:embed/>
                  <p:pic>
                    <p:nvPicPr>
                      <p:cNvPr id="2" name="Object 1">
                        <a:extLst>
                          <a:ext uri="{FF2B5EF4-FFF2-40B4-BE49-F238E27FC236}">
                            <a16:creationId xmlns:a16="http://schemas.microsoft.com/office/drawing/2014/main" id="{8F227D0F-951F-15B3-F595-D64F054FB18E}"/>
                          </a:ext>
                        </a:extLst>
                      </p:cNvPr>
                      <p:cNvPicPr/>
                      <p:nvPr/>
                    </p:nvPicPr>
                    <p:blipFill>
                      <a:blip r:embed="rId24"/>
                      <a:stretch>
                        <a:fillRect/>
                      </a:stretch>
                    </p:blipFill>
                    <p:spPr>
                      <a:xfrm>
                        <a:off x="25620441" y="30894508"/>
                        <a:ext cx="6655220" cy="4680000"/>
                      </a:xfrm>
                      <a:prstGeom prst="rect">
                        <a:avLst/>
                      </a:prstGeom>
                    </p:spPr>
                  </p:pic>
                </p:oleObj>
              </mc:Fallback>
            </mc:AlternateContent>
          </a:graphicData>
        </a:graphic>
      </p:graphicFrame>
    </p:spTree>
    <p:extLst>
      <p:ext uri="{BB962C8B-B14F-4D97-AF65-F5344CB8AC3E}">
        <p14:creationId xmlns:p14="http://schemas.microsoft.com/office/powerpoint/2010/main" val="1478231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DD27C80-FFBA-E2C7-6CB1-2F000CFDBD83}"/>
              </a:ext>
            </a:extLst>
          </p:cNvPr>
          <p:cNvPicPr>
            <a:picLocks noChangeAspect="1"/>
          </p:cNvPicPr>
          <p:nvPr/>
        </p:nvPicPr>
        <p:blipFill>
          <a:blip r:embed="rId2"/>
          <a:stretch>
            <a:fillRect/>
          </a:stretch>
        </p:blipFill>
        <p:spPr>
          <a:xfrm>
            <a:off x="-1" y="6063349"/>
            <a:ext cx="32470543" cy="33536839"/>
          </a:xfrm>
          <a:prstGeom prst="rect">
            <a:avLst/>
          </a:prstGeom>
          <a:solidFill>
            <a:schemeClr val="bg1">
              <a:alpha val="0"/>
            </a:schemeClr>
          </a:solidFill>
        </p:spPr>
      </p:pic>
      <p:sp>
        <p:nvSpPr>
          <p:cNvPr id="19" name="Rectangle 18">
            <a:extLst>
              <a:ext uri="{FF2B5EF4-FFF2-40B4-BE49-F238E27FC236}">
                <a16:creationId xmlns:a16="http://schemas.microsoft.com/office/drawing/2014/main" id="{974D834E-D6E3-2BBA-920F-4D45CFAD0092}"/>
              </a:ext>
            </a:extLst>
          </p:cNvPr>
          <p:cNvSpPr/>
          <p:nvPr/>
        </p:nvSpPr>
        <p:spPr>
          <a:xfrm>
            <a:off x="-2" y="6144639"/>
            <a:ext cx="32470543" cy="33536838"/>
          </a:xfrm>
          <a:prstGeom prst="rect">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7" name="Straight Connector 16"/>
          <p:cNvCxnSpPr/>
          <p:nvPr/>
        </p:nvCxnSpPr>
        <p:spPr>
          <a:xfrm>
            <a:off x="2888" y="5900769"/>
            <a:ext cx="32396400" cy="0"/>
          </a:xfrm>
          <a:prstGeom prst="line">
            <a:avLst/>
          </a:prstGeom>
          <a:ln w="1270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891896" y="6550353"/>
            <a:ext cx="28776842" cy="1015663"/>
          </a:xfrm>
          <a:prstGeom prst="rect">
            <a:avLst/>
          </a:prstGeom>
          <a:noFill/>
        </p:spPr>
        <p:txBody>
          <a:bodyPr wrap="square" rtlCol="0">
            <a:spAutoFit/>
          </a:bodyPr>
          <a:lstStyle/>
          <a:p>
            <a:pPr algn="ctr"/>
            <a:r>
              <a:rPr lang="en-US" sz="6000" b="1">
                <a:latin typeface="Arial" charset="0"/>
                <a:ea typeface="Arial" charset="0"/>
                <a:cs typeface="Arial" charset="0"/>
              </a:rPr>
              <a:t>Mitigating the piglet weaning crisis through apple pomace supplementation </a:t>
            </a:r>
            <a:endParaRPr lang="en-US" sz="6000" b="1" dirty="0">
              <a:solidFill>
                <a:srgbClr val="FF0000"/>
              </a:solidFill>
              <a:latin typeface="Arial" charset="0"/>
              <a:ea typeface="Arial" charset="0"/>
              <a:cs typeface="Arial" charset="0"/>
            </a:endParaRPr>
          </a:p>
        </p:txBody>
      </p:sp>
      <p:sp>
        <p:nvSpPr>
          <p:cNvPr id="20" name="TextBox 19"/>
          <p:cNvSpPr txBox="1"/>
          <p:nvPr/>
        </p:nvSpPr>
        <p:spPr>
          <a:xfrm>
            <a:off x="1891896" y="11131520"/>
            <a:ext cx="28776842" cy="3170099"/>
          </a:xfrm>
          <a:prstGeom prst="rect">
            <a:avLst/>
          </a:prstGeom>
          <a:noFill/>
        </p:spPr>
        <p:txBody>
          <a:bodyPr wrap="square" rtlCol="0">
            <a:spAutoFit/>
          </a:bodyPr>
          <a:lstStyle/>
          <a:p>
            <a:pPr algn="just"/>
            <a:r>
              <a:rPr lang="ro-RO" sz="4000" b="1" dirty="0">
                <a:latin typeface="Arial" charset="0"/>
                <a:ea typeface="Arial" charset="0"/>
                <a:cs typeface="Arial" charset="0"/>
              </a:rPr>
              <a:t>INTRODUCTION:</a:t>
            </a:r>
            <a:r>
              <a:rPr lang="en-US" sz="4000" b="1" dirty="0">
                <a:latin typeface="Arial" charset="0"/>
                <a:ea typeface="Arial" charset="0"/>
                <a:cs typeface="Arial" charset="0"/>
              </a:rPr>
              <a:t> </a:t>
            </a:r>
            <a:endParaRPr lang="ro-RO" sz="4000" b="1" dirty="0">
              <a:latin typeface="Arial" charset="0"/>
              <a:ea typeface="Arial" charset="0"/>
              <a:cs typeface="Arial" charset="0"/>
            </a:endParaRPr>
          </a:p>
          <a:p>
            <a:pPr algn="just"/>
            <a:r>
              <a:rPr lang="en-US" sz="4000" b="1" dirty="0">
                <a:latin typeface="Arial" charset="0"/>
                <a:ea typeface="Arial" charset="0"/>
                <a:cs typeface="Arial" charset="0"/>
              </a:rPr>
              <a:t>The weaning crisis in piglets is associated with oxidative stress, intestinal inflammation, and reduced performance, while the use of antibiotics and zinc oxide raises concerns related to antimicrobial resistance and pollution. In this context, apple pomace, which is rich in polyphenols and bioactive fibers, may represent a sustainable nutritional alternative for supporting intestinal health.</a:t>
            </a:r>
            <a:endParaRPr lang="ro-RO" sz="4000" b="1" dirty="0">
              <a:latin typeface="Arial" charset="0"/>
              <a:ea typeface="Arial" charset="0"/>
              <a:cs typeface="Arial" charset="0"/>
            </a:endParaRPr>
          </a:p>
        </p:txBody>
      </p:sp>
      <p:sp>
        <p:nvSpPr>
          <p:cNvPr id="21" name="TextBox 20"/>
          <p:cNvSpPr txBox="1"/>
          <p:nvPr/>
        </p:nvSpPr>
        <p:spPr>
          <a:xfrm>
            <a:off x="1771854" y="14760972"/>
            <a:ext cx="28359197" cy="2923877"/>
          </a:xfrm>
          <a:prstGeom prst="rect">
            <a:avLst/>
          </a:prstGeom>
          <a:noFill/>
        </p:spPr>
        <p:txBody>
          <a:bodyPr wrap="square" rtlCol="0">
            <a:spAutoFit/>
          </a:bodyPr>
          <a:lstStyle/>
          <a:p>
            <a:pPr algn="just"/>
            <a:r>
              <a:rPr lang="ro-RO" sz="4000" b="1" dirty="0">
                <a:latin typeface="Arial" charset="0"/>
                <a:ea typeface="Arial" charset="0"/>
                <a:cs typeface="Arial" charset="0"/>
              </a:rPr>
              <a:t>MATERIAL</a:t>
            </a:r>
            <a:r>
              <a:rPr lang="en-US" sz="4000" b="1" dirty="0">
                <a:latin typeface="Arial" charset="0"/>
                <a:ea typeface="Arial" charset="0"/>
                <a:cs typeface="Arial" charset="0"/>
              </a:rPr>
              <a:t>S AND</a:t>
            </a:r>
            <a:r>
              <a:rPr lang="ro-RO" sz="4000" b="1" dirty="0">
                <a:latin typeface="Arial" charset="0"/>
                <a:ea typeface="Arial" charset="0"/>
                <a:cs typeface="Arial" charset="0"/>
              </a:rPr>
              <a:t> METHODS</a:t>
            </a:r>
          </a:p>
          <a:p>
            <a:pPr algn="just"/>
            <a:r>
              <a:rPr lang="en-US" sz="3600" b="1" dirty="0">
                <a:latin typeface="Arial" charset="0"/>
                <a:ea typeface="Arial" charset="0"/>
                <a:cs typeface="Arial" charset="0"/>
              </a:rPr>
              <a:t>The study included 32 weaned piglets, allocated into four groups: Control, LPS, 5% Apple, and 5% Apple + LPS. For 21 days, the animals received either the basal diet or the diet supplemented with 5% apple pomace, while inflammatory stress was induced by LPS administration. Intestinal samples were analyzed for antioxidant enzymes and markers of lipid, protein, and DNA oxidation.</a:t>
            </a:r>
          </a:p>
          <a:p>
            <a:pPr algn="just"/>
            <a:endParaRPr lang="ro-RO" sz="3600" b="1" dirty="0">
              <a:latin typeface="Arial" charset="0"/>
              <a:ea typeface="Arial" charset="0"/>
              <a:cs typeface="Arial" charset="0"/>
            </a:endParaRPr>
          </a:p>
        </p:txBody>
      </p:sp>
      <p:sp>
        <p:nvSpPr>
          <p:cNvPr id="22" name="TextBox 21"/>
          <p:cNvSpPr txBox="1"/>
          <p:nvPr/>
        </p:nvSpPr>
        <p:spPr>
          <a:xfrm>
            <a:off x="1771854" y="17701395"/>
            <a:ext cx="29438061" cy="2308324"/>
          </a:xfrm>
          <a:prstGeom prst="rect">
            <a:avLst/>
          </a:prstGeom>
          <a:noFill/>
        </p:spPr>
        <p:txBody>
          <a:bodyPr wrap="square" rtlCol="0">
            <a:spAutoFit/>
          </a:bodyPr>
          <a:lstStyle/>
          <a:p>
            <a:pPr algn="just"/>
            <a:r>
              <a:rPr lang="ro-RO" sz="3600" b="1" dirty="0">
                <a:latin typeface="Arial" charset="0"/>
                <a:ea typeface="Arial" charset="0"/>
                <a:cs typeface="Arial" charset="0"/>
              </a:rPr>
              <a:t>RESULTS AND DISCUSSIONS </a:t>
            </a:r>
          </a:p>
          <a:p>
            <a:pPr algn="just"/>
            <a:r>
              <a:rPr lang="en-US" sz="3600" b="1" dirty="0">
                <a:latin typeface="Arial" charset="0"/>
                <a:ea typeface="Arial" charset="0"/>
                <a:cs typeface="Arial" charset="0"/>
              </a:rPr>
              <a:t>LPS administration induced intestinal oxidative imbalance by reducing catalase and glutathione peroxidase activity and increasing markers of lipid, protein, and DNA oxidation. Supplementation with 5% apple pomace attenuated these effects, especially in the jejunum, where it supported antioxidant enzymes and partially reduced oxidative damage.</a:t>
            </a:r>
            <a:endParaRPr lang="ro-RO" sz="3600" b="1" dirty="0">
              <a:latin typeface="Arial" charset="0"/>
              <a:ea typeface="Arial" charset="0"/>
              <a:cs typeface="Arial" charset="0"/>
            </a:endParaRPr>
          </a:p>
        </p:txBody>
      </p:sp>
      <p:sp>
        <p:nvSpPr>
          <p:cNvPr id="23" name="TextBox 22"/>
          <p:cNvSpPr txBox="1"/>
          <p:nvPr/>
        </p:nvSpPr>
        <p:spPr>
          <a:xfrm>
            <a:off x="1771854" y="35876904"/>
            <a:ext cx="28359198" cy="2677656"/>
          </a:xfrm>
          <a:prstGeom prst="rect">
            <a:avLst/>
          </a:prstGeom>
          <a:noFill/>
        </p:spPr>
        <p:txBody>
          <a:bodyPr wrap="square" rtlCol="0">
            <a:spAutoFit/>
          </a:bodyPr>
          <a:lstStyle/>
          <a:p>
            <a:r>
              <a:rPr lang="ro-RO" sz="4000" b="1" dirty="0">
                <a:latin typeface="Arial" charset="0"/>
                <a:ea typeface="Arial" charset="0"/>
                <a:cs typeface="Arial" charset="0"/>
              </a:rPr>
              <a:t>CONCLUSIONS</a:t>
            </a:r>
          </a:p>
          <a:p>
            <a:pPr algn="just"/>
            <a:r>
              <a:rPr lang="en-US" sz="3200" dirty="0">
                <a:latin typeface="Arial" charset="0"/>
                <a:ea typeface="Arial" charset="0"/>
                <a:cs typeface="Arial" charset="0"/>
              </a:rPr>
              <a:t>Dietary supplementation with 5% apple pomace provided antioxidant protection that depended on the intestinal segment and the biomarker analyzed. The effects were more evident in the jejunum, through the preservation of antioxidant enzymes and the reduction of lipid and protein oxidation, while protection in the ileum was more limited.</a:t>
            </a:r>
          </a:p>
          <a:p>
            <a:pPr algn="just"/>
            <a:endParaRPr lang="ro-RO" sz="3200" dirty="0">
              <a:latin typeface="Arial" charset="0"/>
              <a:ea typeface="Arial" charset="0"/>
              <a:cs typeface="Arial" charset="0"/>
            </a:endParaRPr>
          </a:p>
        </p:txBody>
      </p:sp>
      <p:cxnSp>
        <p:nvCxnSpPr>
          <p:cNvPr id="24" name="Straight Connector 23"/>
          <p:cNvCxnSpPr/>
          <p:nvPr/>
        </p:nvCxnSpPr>
        <p:spPr>
          <a:xfrm>
            <a:off x="2888" y="5982059"/>
            <a:ext cx="32396400" cy="0"/>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888" y="6123345"/>
            <a:ext cx="32396400" cy="0"/>
          </a:xfrm>
          <a:prstGeom prst="line">
            <a:avLst/>
          </a:prstGeom>
          <a:ln w="127000">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974336" y="1684421"/>
            <a:ext cx="21945600" cy="4708981"/>
          </a:xfrm>
          <a:prstGeom prst="rect">
            <a:avLst/>
          </a:prstGeom>
          <a:noFill/>
        </p:spPr>
        <p:txBody>
          <a:bodyPr wrap="square" rtlCol="0">
            <a:spAutoFit/>
          </a:bodyPr>
          <a:lstStyle/>
          <a:p>
            <a:pPr algn="ctr"/>
            <a:r>
              <a:rPr lang="en-US" sz="6000" b="1" dirty="0">
                <a:latin typeface="Arial Black" panose="020B0A04020102020204" pitchFamily="34" charset="0"/>
              </a:rPr>
              <a:t>The 5th Edition of the Annual Conference</a:t>
            </a:r>
          </a:p>
          <a:p>
            <a:pPr algn="ctr"/>
            <a:r>
              <a:rPr lang="en-US" sz="6000" b="1" dirty="0">
                <a:latin typeface="Arial Black" panose="020B0A04020102020204" pitchFamily="34" charset="0"/>
              </a:rPr>
              <a:t>“Romanian agricultural and forestry research: achievements and </a:t>
            </a:r>
            <a:r>
              <a:rPr lang="en-US" sz="6000" b="1" dirty="0" err="1">
                <a:latin typeface="Arial Black" panose="020B0A04020102020204" pitchFamily="34" charset="0"/>
              </a:rPr>
              <a:t>prospectives</a:t>
            </a:r>
            <a:r>
              <a:rPr lang="en-US" sz="6000" b="1" dirty="0">
                <a:latin typeface="Arial Black" panose="020B0A04020102020204" pitchFamily="34" charset="0"/>
              </a:rPr>
              <a:t>” </a:t>
            </a:r>
            <a:endParaRPr lang="ro-RO" sz="6000" b="1" dirty="0">
              <a:latin typeface="Arial Black" panose="020B0A04020102020204" pitchFamily="34" charset="0"/>
            </a:endParaRPr>
          </a:p>
          <a:p>
            <a:pPr algn="ctr"/>
            <a:r>
              <a:rPr lang="en-US" sz="6000" b="1" dirty="0">
                <a:latin typeface="Arial Black" panose="020B0A04020102020204" pitchFamily="34" charset="0"/>
              </a:rPr>
              <a:t>May 28, 2026</a:t>
            </a:r>
          </a:p>
          <a:p>
            <a:endParaRPr lang="en-US" sz="6000" dirty="0"/>
          </a:p>
        </p:txBody>
      </p:sp>
      <p:pic>
        <p:nvPicPr>
          <p:cNvPr id="26" name="Picture 25"/>
          <p:cNvPicPr/>
          <p:nvPr/>
        </p:nvPicPr>
        <p:blipFill>
          <a:blip r:embed="rId3">
            <a:extLst>
              <a:ext uri="{28A0092B-C50C-407E-A947-70E740481C1C}">
                <a14:useLocalDpi xmlns:a14="http://schemas.microsoft.com/office/drawing/2010/main" val="0"/>
              </a:ext>
            </a:extLst>
          </a:blip>
          <a:srcRect/>
          <a:stretch>
            <a:fillRect/>
          </a:stretch>
        </p:blipFill>
        <p:spPr bwMode="auto">
          <a:xfrm>
            <a:off x="2069432" y="1347537"/>
            <a:ext cx="2904903" cy="4023330"/>
          </a:xfrm>
          <a:prstGeom prst="rect">
            <a:avLst/>
          </a:prstGeom>
          <a:noFill/>
        </p:spPr>
      </p:pic>
      <p:pic>
        <p:nvPicPr>
          <p:cNvPr id="2" name="Picture 2" descr="IBNA Balotesti">
            <a:extLst>
              <a:ext uri="{FF2B5EF4-FFF2-40B4-BE49-F238E27FC236}">
                <a16:creationId xmlns:a16="http://schemas.microsoft.com/office/drawing/2014/main" id="{62B33555-43EB-BAAC-31B8-8EB01D7A6E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19936" y="1172697"/>
            <a:ext cx="4283060" cy="42830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4FA68D1-1DE8-2F4E-D525-75D6743BAF58}"/>
              </a:ext>
            </a:extLst>
          </p:cNvPr>
          <p:cNvSpPr txBox="1"/>
          <p:nvPr/>
        </p:nvSpPr>
        <p:spPr>
          <a:xfrm>
            <a:off x="1771853" y="8660612"/>
            <a:ext cx="28359197" cy="1200329"/>
          </a:xfrm>
          <a:prstGeom prst="rect">
            <a:avLst/>
          </a:prstGeom>
          <a:noFill/>
        </p:spPr>
        <p:txBody>
          <a:bodyPr wrap="square" rtlCol="0">
            <a:spAutoFit/>
          </a:bodyPr>
          <a:lstStyle/>
          <a:p>
            <a:pPr algn="r"/>
            <a:r>
              <a:rPr lang="en-US" sz="3600" b="1" dirty="0">
                <a:latin typeface="Arial" charset="0"/>
                <a:ea typeface="Arial" charset="0"/>
                <a:cs typeface="Arial" charset="0"/>
              </a:rPr>
              <a:t>ANGHEL Andrei Cristian, GROSU Iulian </a:t>
            </a:r>
            <a:r>
              <a:rPr lang="en-US" sz="3600" b="1" dirty="0" err="1">
                <a:latin typeface="Arial" charset="0"/>
                <a:ea typeface="Arial" charset="0"/>
                <a:cs typeface="Arial" charset="0"/>
              </a:rPr>
              <a:t>Alexandru</a:t>
            </a:r>
            <a:r>
              <a:rPr lang="en-US" sz="3600" b="1" dirty="0">
                <a:latin typeface="Arial" charset="0"/>
                <a:ea typeface="Arial" charset="0"/>
                <a:cs typeface="Arial" charset="0"/>
              </a:rPr>
              <a:t>, PISTOL Gina Cecilia, GRAS Mihai, MARIN Eliza Daniela, ȚĂRANU </a:t>
            </a:r>
            <a:r>
              <a:rPr lang="en-US" sz="3600" b="1" dirty="0" err="1">
                <a:latin typeface="Arial" charset="0"/>
                <a:ea typeface="Arial" charset="0"/>
                <a:cs typeface="Arial" charset="0"/>
              </a:rPr>
              <a:t>Ionelia</a:t>
            </a:r>
            <a:r>
              <a:rPr lang="en-US" sz="3600" b="1" dirty="0">
                <a:latin typeface="Arial" charset="0"/>
                <a:ea typeface="Arial" charset="0"/>
                <a:cs typeface="Arial" charset="0"/>
              </a:rPr>
              <a:t>, ORȚAN Alina, BĂBEANU Narcisa Elena</a:t>
            </a:r>
            <a:endParaRPr lang="ro-RO" sz="3600" b="1" i="1" dirty="0">
              <a:latin typeface="Arial" charset="0"/>
              <a:ea typeface="Arial" charset="0"/>
              <a:cs typeface="Arial" charset="0"/>
            </a:endParaRPr>
          </a:p>
        </p:txBody>
      </p:sp>
      <p:sp>
        <p:nvSpPr>
          <p:cNvPr id="5" name="TextBox 4">
            <a:extLst>
              <a:ext uri="{FF2B5EF4-FFF2-40B4-BE49-F238E27FC236}">
                <a16:creationId xmlns:a16="http://schemas.microsoft.com/office/drawing/2014/main" id="{EBF762BB-B0C4-1F4A-3782-A8985168BDFD}"/>
              </a:ext>
            </a:extLst>
          </p:cNvPr>
          <p:cNvSpPr txBox="1"/>
          <p:nvPr/>
        </p:nvSpPr>
        <p:spPr>
          <a:xfrm>
            <a:off x="3150163" y="20465599"/>
            <a:ext cx="28059752" cy="2308324"/>
          </a:xfrm>
          <a:prstGeom prst="rect">
            <a:avLst/>
          </a:prstGeom>
          <a:noFill/>
        </p:spPr>
        <p:txBody>
          <a:bodyPr wrap="square" rtlCol="0">
            <a:spAutoFit/>
          </a:bodyPr>
          <a:lstStyle/>
          <a:p>
            <a:pPr algn="just"/>
            <a:r>
              <a:rPr lang="en-US" sz="3600" b="1" dirty="0">
                <a:latin typeface="Arial" charset="0"/>
                <a:ea typeface="Arial" charset="0"/>
                <a:cs typeface="Arial" charset="0"/>
              </a:rPr>
              <a:t>JEJUNUM</a:t>
            </a:r>
          </a:p>
          <a:p>
            <a:pPr algn="just"/>
            <a:r>
              <a:rPr lang="en-US" sz="3600" b="1" dirty="0">
                <a:latin typeface="Arial" charset="0"/>
                <a:ea typeface="Arial" charset="0"/>
                <a:cs typeface="Arial" charset="0"/>
              </a:rPr>
              <a:t>In the jejunum, LPS reduced catalase and glutathione peroxidase activity and increased protein, lipid, and DNA oxidation. Supplementation with 5% apple pomace fully preserved glutathione peroxidase activity, partially maintained catalase activity, and significantly reduced lipid and protein oxidation, with no clear effect on 8-OHdG.</a:t>
            </a:r>
          </a:p>
        </p:txBody>
      </p:sp>
      <p:sp>
        <p:nvSpPr>
          <p:cNvPr id="6" name="TextBox 5">
            <a:extLst>
              <a:ext uri="{FF2B5EF4-FFF2-40B4-BE49-F238E27FC236}">
                <a16:creationId xmlns:a16="http://schemas.microsoft.com/office/drawing/2014/main" id="{E2F1FAC9-8022-0755-CD36-95CF3D6551E8}"/>
              </a:ext>
            </a:extLst>
          </p:cNvPr>
          <p:cNvSpPr txBox="1"/>
          <p:nvPr/>
        </p:nvSpPr>
        <p:spPr>
          <a:xfrm>
            <a:off x="3182819" y="27932728"/>
            <a:ext cx="28359197" cy="2308324"/>
          </a:xfrm>
          <a:prstGeom prst="rect">
            <a:avLst/>
          </a:prstGeom>
          <a:noFill/>
        </p:spPr>
        <p:txBody>
          <a:bodyPr wrap="square" rtlCol="0">
            <a:spAutoFit/>
          </a:bodyPr>
          <a:lstStyle/>
          <a:p>
            <a:pPr algn="just"/>
            <a:r>
              <a:rPr lang="en-US" sz="3600" b="1" dirty="0">
                <a:latin typeface="Arial" charset="0"/>
                <a:ea typeface="Arial" charset="0"/>
                <a:cs typeface="Arial" charset="0"/>
              </a:rPr>
              <a:t>ILEUM</a:t>
            </a:r>
          </a:p>
          <a:p>
            <a:pPr algn="just"/>
            <a:r>
              <a:rPr lang="en-US" sz="3600" b="1" dirty="0">
                <a:latin typeface="Arial" charset="0"/>
                <a:ea typeface="Arial" charset="0"/>
                <a:cs typeface="Arial" charset="0"/>
              </a:rPr>
              <a:t>In the ileum, LPS significantly reduced catalase and glutathione peroxidase activity and increased oxidation markers. Supplementation with 5% apple pomace partially preserved antioxidant enzyme activity, but its effects on protein, lipid, and DNA oxidation were limited or non-significant.</a:t>
            </a:r>
          </a:p>
        </p:txBody>
      </p:sp>
      <p:graphicFrame>
        <p:nvGraphicFramePr>
          <p:cNvPr id="7" name="Object 6">
            <a:extLst>
              <a:ext uri="{FF2B5EF4-FFF2-40B4-BE49-F238E27FC236}">
                <a16:creationId xmlns:a16="http://schemas.microsoft.com/office/drawing/2014/main" id="{74B3C50F-B0BA-5809-F2B2-7EB7D6BCB220}"/>
              </a:ext>
            </a:extLst>
          </p:cNvPr>
          <p:cNvGraphicFramePr>
            <a:graphicFrameLocks noChangeAspect="1"/>
          </p:cNvGraphicFramePr>
          <p:nvPr>
            <p:extLst>
              <p:ext uri="{D42A27DB-BD31-4B8C-83A1-F6EECF244321}">
                <p14:modId xmlns:p14="http://schemas.microsoft.com/office/powerpoint/2010/main" val="378223419"/>
              </p:ext>
            </p:extLst>
          </p:nvPr>
        </p:nvGraphicFramePr>
        <p:xfrm>
          <a:off x="1467873" y="22864870"/>
          <a:ext cx="5735470" cy="4680000"/>
        </p:xfrm>
        <a:graphic>
          <a:graphicData uri="http://schemas.openxmlformats.org/presentationml/2006/ole">
            <mc:AlternateContent xmlns:mc="http://schemas.openxmlformats.org/markup-compatibility/2006">
              <mc:Choice xmlns:v="urn:schemas-microsoft-com:vml" Requires="v">
                <p:oleObj name="Prism 10" r:id="rId5" imgW="7056904" imgH="5757226" progId="Prism10.Document">
                  <p:embed/>
                </p:oleObj>
              </mc:Choice>
              <mc:Fallback>
                <p:oleObj name="Prism 10" r:id="rId5" imgW="7056904" imgH="5757226" progId="Prism10.Document">
                  <p:embed/>
                  <p:pic>
                    <p:nvPicPr>
                      <p:cNvPr id="2" name="Object 1">
                        <a:extLst>
                          <a:ext uri="{FF2B5EF4-FFF2-40B4-BE49-F238E27FC236}">
                            <a16:creationId xmlns:a16="http://schemas.microsoft.com/office/drawing/2014/main" id="{FB28BC55-8D53-14B2-24C1-73E3DF53D176}"/>
                          </a:ext>
                        </a:extLst>
                      </p:cNvPr>
                      <p:cNvPicPr/>
                      <p:nvPr/>
                    </p:nvPicPr>
                    <p:blipFill>
                      <a:blip r:embed="rId6"/>
                      <a:stretch>
                        <a:fillRect/>
                      </a:stretch>
                    </p:blipFill>
                    <p:spPr>
                      <a:xfrm>
                        <a:off x="1467873" y="22864870"/>
                        <a:ext cx="5735470" cy="46800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45DF2C29-32E4-2F94-1EFF-1521D16CB7AA}"/>
              </a:ext>
            </a:extLst>
          </p:cNvPr>
          <p:cNvGraphicFramePr>
            <a:graphicFrameLocks noChangeAspect="1"/>
          </p:cNvGraphicFramePr>
          <p:nvPr>
            <p:extLst>
              <p:ext uri="{D42A27DB-BD31-4B8C-83A1-F6EECF244321}">
                <p14:modId xmlns:p14="http://schemas.microsoft.com/office/powerpoint/2010/main" val="461791769"/>
              </p:ext>
            </p:extLst>
          </p:nvPr>
        </p:nvGraphicFramePr>
        <p:xfrm>
          <a:off x="7212403" y="22979170"/>
          <a:ext cx="6525090" cy="4680000"/>
        </p:xfrm>
        <a:graphic>
          <a:graphicData uri="http://schemas.openxmlformats.org/presentationml/2006/ole">
            <mc:AlternateContent xmlns:mc="http://schemas.openxmlformats.org/markup-compatibility/2006">
              <mc:Choice xmlns:v="urn:schemas-microsoft-com:vml" Requires="v">
                <p:oleObj name="Prism 10" r:id="rId7" imgW="5860416" imgH="4204352" progId="Prism10.Document">
                  <p:embed/>
                </p:oleObj>
              </mc:Choice>
              <mc:Fallback>
                <p:oleObj name="Prism 10" r:id="rId7" imgW="5860416" imgH="4204352" progId="Prism10.Document">
                  <p:embed/>
                  <p:pic>
                    <p:nvPicPr>
                      <p:cNvPr id="3" name="Object 2">
                        <a:extLst>
                          <a:ext uri="{FF2B5EF4-FFF2-40B4-BE49-F238E27FC236}">
                            <a16:creationId xmlns:a16="http://schemas.microsoft.com/office/drawing/2014/main" id="{FAA768E8-DBA0-CB0B-B8E4-67264867EFF3}"/>
                          </a:ext>
                        </a:extLst>
                      </p:cNvPr>
                      <p:cNvPicPr/>
                      <p:nvPr/>
                    </p:nvPicPr>
                    <p:blipFill>
                      <a:blip r:embed="rId8"/>
                      <a:stretch>
                        <a:fillRect/>
                      </a:stretch>
                    </p:blipFill>
                    <p:spPr>
                      <a:xfrm>
                        <a:off x="7212403" y="22979170"/>
                        <a:ext cx="6525090" cy="46800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0736275E-C2D8-FB71-D3BF-900114F30DAB}"/>
              </a:ext>
            </a:extLst>
          </p:cNvPr>
          <p:cNvGraphicFramePr>
            <a:graphicFrameLocks noChangeAspect="1"/>
          </p:cNvGraphicFramePr>
          <p:nvPr>
            <p:extLst>
              <p:ext uri="{D42A27DB-BD31-4B8C-83A1-F6EECF244321}">
                <p14:modId xmlns:p14="http://schemas.microsoft.com/office/powerpoint/2010/main" val="1186904732"/>
              </p:ext>
            </p:extLst>
          </p:nvPr>
        </p:nvGraphicFramePr>
        <p:xfrm>
          <a:off x="13755613" y="22996053"/>
          <a:ext cx="6438900" cy="4680000"/>
        </p:xfrm>
        <a:graphic>
          <a:graphicData uri="http://schemas.openxmlformats.org/presentationml/2006/ole">
            <mc:AlternateContent xmlns:mc="http://schemas.openxmlformats.org/markup-compatibility/2006">
              <mc:Choice xmlns:v="urn:schemas-microsoft-com:vml" Requires="v">
                <p:oleObj name="Prism 10" r:id="rId9" imgW="5822621" imgH="4231709" progId="Prism10.Document">
                  <p:embed/>
                </p:oleObj>
              </mc:Choice>
              <mc:Fallback>
                <p:oleObj name="Prism 10" r:id="rId9" imgW="5822621" imgH="4231709" progId="Prism10.Document">
                  <p:embed/>
                  <p:pic>
                    <p:nvPicPr>
                      <p:cNvPr id="4" name="Object 3">
                        <a:extLst>
                          <a:ext uri="{FF2B5EF4-FFF2-40B4-BE49-F238E27FC236}">
                            <a16:creationId xmlns:a16="http://schemas.microsoft.com/office/drawing/2014/main" id="{C23B2A86-F1AA-B67B-6BCC-2CA2A4F94F9D}"/>
                          </a:ext>
                        </a:extLst>
                      </p:cNvPr>
                      <p:cNvPicPr/>
                      <p:nvPr/>
                    </p:nvPicPr>
                    <p:blipFill>
                      <a:blip r:embed="rId10"/>
                      <a:stretch>
                        <a:fillRect/>
                      </a:stretch>
                    </p:blipFill>
                    <p:spPr>
                      <a:xfrm>
                        <a:off x="13755613" y="22996053"/>
                        <a:ext cx="6438900" cy="46800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35038695-A88D-34CE-8693-7CF0F381C34F}"/>
              </a:ext>
            </a:extLst>
          </p:cNvPr>
          <p:cNvGraphicFramePr>
            <a:graphicFrameLocks noChangeAspect="1"/>
          </p:cNvGraphicFramePr>
          <p:nvPr>
            <p:extLst>
              <p:ext uri="{D42A27DB-BD31-4B8C-83A1-F6EECF244321}">
                <p14:modId xmlns:p14="http://schemas.microsoft.com/office/powerpoint/2010/main" val="2005750384"/>
              </p:ext>
            </p:extLst>
          </p:nvPr>
        </p:nvGraphicFramePr>
        <p:xfrm>
          <a:off x="20194513" y="22941070"/>
          <a:ext cx="5802290" cy="4680000"/>
        </p:xfrm>
        <a:graphic>
          <a:graphicData uri="http://schemas.openxmlformats.org/presentationml/2006/ole">
            <mc:AlternateContent xmlns:mc="http://schemas.openxmlformats.org/markup-compatibility/2006">
              <mc:Choice xmlns:v="urn:schemas-microsoft-com:vml" Requires="v">
                <p:oleObj name="Prism 10" r:id="rId11" imgW="5836299" imgH="4707218" progId="Prism10.Document">
                  <p:embed/>
                </p:oleObj>
              </mc:Choice>
              <mc:Fallback>
                <p:oleObj name="Prism 10" r:id="rId11" imgW="5836299" imgH="4707218" progId="Prism10.Document">
                  <p:embed/>
                  <p:pic>
                    <p:nvPicPr>
                      <p:cNvPr id="5" name="Object 4">
                        <a:extLst>
                          <a:ext uri="{FF2B5EF4-FFF2-40B4-BE49-F238E27FC236}">
                            <a16:creationId xmlns:a16="http://schemas.microsoft.com/office/drawing/2014/main" id="{BD45F23F-5669-684A-F16D-0EDD5D875009}"/>
                          </a:ext>
                        </a:extLst>
                      </p:cNvPr>
                      <p:cNvPicPr/>
                      <p:nvPr/>
                    </p:nvPicPr>
                    <p:blipFill>
                      <a:blip r:embed="rId12"/>
                      <a:stretch>
                        <a:fillRect/>
                      </a:stretch>
                    </p:blipFill>
                    <p:spPr>
                      <a:xfrm>
                        <a:off x="20194513" y="22941070"/>
                        <a:ext cx="5802290" cy="46800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C115F629-01E2-2D3C-AC2A-A8F861992B4A}"/>
              </a:ext>
            </a:extLst>
          </p:cNvPr>
          <p:cNvGraphicFramePr>
            <a:graphicFrameLocks noChangeAspect="1"/>
          </p:cNvGraphicFramePr>
          <p:nvPr>
            <p:extLst>
              <p:ext uri="{D42A27DB-BD31-4B8C-83A1-F6EECF244321}">
                <p14:modId xmlns:p14="http://schemas.microsoft.com/office/powerpoint/2010/main" val="2285594097"/>
              </p:ext>
            </p:extLst>
          </p:nvPr>
        </p:nvGraphicFramePr>
        <p:xfrm>
          <a:off x="25996803" y="22941070"/>
          <a:ext cx="5999890" cy="4680000"/>
        </p:xfrm>
        <a:graphic>
          <a:graphicData uri="http://schemas.openxmlformats.org/presentationml/2006/ole">
            <mc:AlternateContent xmlns:mc="http://schemas.openxmlformats.org/markup-compatibility/2006">
              <mc:Choice xmlns:v="urn:schemas-microsoft-com:vml" Requires="v">
                <p:oleObj name="Prism 10" r:id="rId13" imgW="5974881" imgH="4661503" progId="Prism10.Document">
                  <p:embed/>
                </p:oleObj>
              </mc:Choice>
              <mc:Fallback>
                <p:oleObj name="Prism 10" r:id="rId13" imgW="5974881" imgH="4661503" progId="Prism10.Document">
                  <p:embed/>
                  <p:pic>
                    <p:nvPicPr>
                      <p:cNvPr id="6" name="Object 5">
                        <a:extLst>
                          <a:ext uri="{FF2B5EF4-FFF2-40B4-BE49-F238E27FC236}">
                            <a16:creationId xmlns:a16="http://schemas.microsoft.com/office/drawing/2014/main" id="{48DFDBD1-D25A-5F34-E2A1-3B12FF9132A9}"/>
                          </a:ext>
                        </a:extLst>
                      </p:cNvPr>
                      <p:cNvPicPr/>
                      <p:nvPr/>
                    </p:nvPicPr>
                    <p:blipFill>
                      <a:blip r:embed="rId14"/>
                      <a:stretch>
                        <a:fillRect/>
                      </a:stretch>
                    </p:blipFill>
                    <p:spPr>
                      <a:xfrm>
                        <a:off x="25996803" y="22941070"/>
                        <a:ext cx="5999890" cy="46800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B941447E-69FD-1D2D-6DF2-373B810D6C51}"/>
              </a:ext>
            </a:extLst>
          </p:cNvPr>
          <p:cNvGraphicFramePr>
            <a:graphicFrameLocks noChangeAspect="1"/>
          </p:cNvGraphicFramePr>
          <p:nvPr>
            <p:extLst>
              <p:ext uri="{D42A27DB-BD31-4B8C-83A1-F6EECF244321}">
                <p14:modId xmlns:p14="http://schemas.microsoft.com/office/powerpoint/2010/main" val="665148076"/>
              </p:ext>
            </p:extLst>
          </p:nvPr>
        </p:nvGraphicFramePr>
        <p:xfrm>
          <a:off x="7592146" y="30894508"/>
          <a:ext cx="5183880" cy="4680000"/>
        </p:xfrm>
        <a:graphic>
          <a:graphicData uri="http://schemas.openxmlformats.org/presentationml/2006/ole">
            <mc:AlternateContent xmlns:mc="http://schemas.openxmlformats.org/markup-compatibility/2006">
              <mc:Choice xmlns:v="urn:schemas-microsoft-com:vml" Requires="v">
                <p:oleObj name="Prism 10" r:id="rId15" imgW="5830180" imgH="5264799" progId="Prism10.Document">
                  <p:embed/>
                </p:oleObj>
              </mc:Choice>
              <mc:Fallback>
                <p:oleObj name="Prism 10" r:id="rId15" imgW="5830180" imgH="5264799" progId="Prism10.Document">
                  <p:embed/>
                  <p:pic>
                    <p:nvPicPr>
                      <p:cNvPr id="9" name="Object 8">
                        <a:extLst>
                          <a:ext uri="{FF2B5EF4-FFF2-40B4-BE49-F238E27FC236}">
                            <a16:creationId xmlns:a16="http://schemas.microsoft.com/office/drawing/2014/main" id="{E738BBF8-E8E5-9B35-46AA-1D16E2DF20B3}"/>
                          </a:ext>
                        </a:extLst>
                      </p:cNvPr>
                      <p:cNvPicPr/>
                      <p:nvPr/>
                    </p:nvPicPr>
                    <p:blipFill>
                      <a:blip r:embed="rId16"/>
                      <a:stretch>
                        <a:fillRect/>
                      </a:stretch>
                    </p:blipFill>
                    <p:spPr>
                      <a:xfrm>
                        <a:off x="7592146" y="30894508"/>
                        <a:ext cx="5183880" cy="4680000"/>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4E776E30-DB4E-2A52-2F21-208E423FF343}"/>
              </a:ext>
            </a:extLst>
          </p:cNvPr>
          <p:cNvGraphicFramePr>
            <a:graphicFrameLocks noChangeAspect="1"/>
          </p:cNvGraphicFramePr>
          <p:nvPr>
            <p:extLst>
              <p:ext uri="{D42A27DB-BD31-4B8C-83A1-F6EECF244321}">
                <p14:modId xmlns:p14="http://schemas.microsoft.com/office/powerpoint/2010/main" val="447871534"/>
              </p:ext>
            </p:extLst>
          </p:nvPr>
        </p:nvGraphicFramePr>
        <p:xfrm>
          <a:off x="907214" y="30894508"/>
          <a:ext cx="6688493" cy="4679995"/>
        </p:xfrm>
        <a:graphic>
          <a:graphicData uri="http://schemas.openxmlformats.org/presentationml/2006/ole">
            <mc:AlternateContent xmlns:mc="http://schemas.openxmlformats.org/markup-compatibility/2006">
              <mc:Choice xmlns:v="urn:schemas-microsoft-com:vml" Requires="v">
                <p:oleObj name="Prism 10" r:id="rId17" imgW="6020595" imgH="4213351" progId="Prism10.Document">
                  <p:embed/>
                </p:oleObj>
              </mc:Choice>
              <mc:Fallback>
                <p:oleObj name="Prism 10" r:id="rId17" imgW="6020595" imgH="4213351" progId="Prism10.Document">
                  <p:embed/>
                  <p:pic>
                    <p:nvPicPr>
                      <p:cNvPr id="10" name="Object 9">
                        <a:extLst>
                          <a:ext uri="{FF2B5EF4-FFF2-40B4-BE49-F238E27FC236}">
                            <a16:creationId xmlns:a16="http://schemas.microsoft.com/office/drawing/2014/main" id="{85E83D34-6C83-FAAA-0D29-4C1C1C23F4ED}"/>
                          </a:ext>
                        </a:extLst>
                      </p:cNvPr>
                      <p:cNvPicPr/>
                      <p:nvPr/>
                    </p:nvPicPr>
                    <p:blipFill>
                      <a:blip r:embed="rId18"/>
                      <a:stretch>
                        <a:fillRect/>
                      </a:stretch>
                    </p:blipFill>
                    <p:spPr>
                      <a:xfrm>
                        <a:off x="907214" y="30894508"/>
                        <a:ext cx="6688493" cy="4679995"/>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952FC94B-7A47-7003-D89E-146EAC5D3475}"/>
              </a:ext>
            </a:extLst>
          </p:cNvPr>
          <p:cNvGraphicFramePr>
            <a:graphicFrameLocks noChangeAspect="1"/>
          </p:cNvGraphicFramePr>
          <p:nvPr>
            <p:extLst>
              <p:ext uri="{D42A27DB-BD31-4B8C-83A1-F6EECF244321}">
                <p14:modId xmlns:p14="http://schemas.microsoft.com/office/powerpoint/2010/main" val="3098278129"/>
              </p:ext>
            </p:extLst>
          </p:nvPr>
        </p:nvGraphicFramePr>
        <p:xfrm>
          <a:off x="12772457" y="30894508"/>
          <a:ext cx="6557980" cy="4680000"/>
        </p:xfrm>
        <a:graphic>
          <a:graphicData uri="http://schemas.openxmlformats.org/presentationml/2006/ole">
            <mc:AlternateContent xmlns:mc="http://schemas.openxmlformats.org/markup-compatibility/2006">
              <mc:Choice xmlns:v="urn:schemas-microsoft-com:vml" Requires="v">
                <p:oleObj name="Prism 10" r:id="rId19" imgW="5982440" imgH="4268425" progId="Prism10.Document">
                  <p:embed/>
                </p:oleObj>
              </mc:Choice>
              <mc:Fallback>
                <p:oleObj name="Prism 10" r:id="rId19" imgW="5982440" imgH="4268425" progId="Prism10.Document">
                  <p:embed/>
                  <p:pic>
                    <p:nvPicPr>
                      <p:cNvPr id="11" name="Object 10">
                        <a:extLst>
                          <a:ext uri="{FF2B5EF4-FFF2-40B4-BE49-F238E27FC236}">
                            <a16:creationId xmlns:a16="http://schemas.microsoft.com/office/drawing/2014/main" id="{B9B76132-24E7-F8FE-CEB3-21E06EC8E3A6}"/>
                          </a:ext>
                        </a:extLst>
                      </p:cNvPr>
                      <p:cNvPicPr/>
                      <p:nvPr/>
                    </p:nvPicPr>
                    <p:blipFill>
                      <a:blip r:embed="rId20"/>
                      <a:stretch>
                        <a:fillRect/>
                      </a:stretch>
                    </p:blipFill>
                    <p:spPr>
                      <a:xfrm>
                        <a:off x="12772457" y="30894508"/>
                        <a:ext cx="6557980" cy="4680000"/>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0C3283B2-3E9D-7D65-D691-2BBDE71048AB}"/>
              </a:ext>
            </a:extLst>
          </p:cNvPr>
          <p:cNvGraphicFramePr>
            <a:graphicFrameLocks noChangeAspect="1"/>
          </p:cNvGraphicFramePr>
          <p:nvPr>
            <p:extLst>
              <p:ext uri="{D42A27DB-BD31-4B8C-83A1-F6EECF244321}">
                <p14:modId xmlns:p14="http://schemas.microsoft.com/office/powerpoint/2010/main" val="4203105964"/>
              </p:ext>
            </p:extLst>
          </p:nvPr>
        </p:nvGraphicFramePr>
        <p:xfrm>
          <a:off x="19326868" y="30894508"/>
          <a:ext cx="6300710" cy="4680000"/>
        </p:xfrm>
        <a:graphic>
          <a:graphicData uri="http://schemas.openxmlformats.org/presentationml/2006/ole">
            <mc:AlternateContent xmlns:mc="http://schemas.openxmlformats.org/markup-compatibility/2006">
              <mc:Choice xmlns:v="urn:schemas-microsoft-com:vml" Requires="v">
                <p:oleObj name="Prism 10" r:id="rId21" imgW="5882013" imgH="4368854" progId="Prism10.Document">
                  <p:embed/>
                </p:oleObj>
              </mc:Choice>
              <mc:Fallback>
                <p:oleObj name="Prism 10" r:id="rId21" imgW="5882013" imgH="4368854" progId="Prism10.Document">
                  <p:embed/>
                  <p:pic>
                    <p:nvPicPr>
                      <p:cNvPr id="13" name="Object 12">
                        <a:extLst>
                          <a:ext uri="{FF2B5EF4-FFF2-40B4-BE49-F238E27FC236}">
                            <a16:creationId xmlns:a16="http://schemas.microsoft.com/office/drawing/2014/main" id="{021604DD-5AAF-180B-5105-65B4CDA76302}"/>
                          </a:ext>
                        </a:extLst>
                      </p:cNvPr>
                      <p:cNvPicPr/>
                      <p:nvPr/>
                    </p:nvPicPr>
                    <p:blipFill>
                      <a:blip r:embed="rId22"/>
                      <a:stretch>
                        <a:fillRect/>
                      </a:stretch>
                    </p:blipFill>
                    <p:spPr>
                      <a:xfrm>
                        <a:off x="19326868" y="30894508"/>
                        <a:ext cx="6300710" cy="4680000"/>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708D3CEB-B59D-B9BF-076B-2920C8403DCF}"/>
              </a:ext>
            </a:extLst>
          </p:cNvPr>
          <p:cNvGraphicFramePr>
            <a:graphicFrameLocks noChangeAspect="1"/>
          </p:cNvGraphicFramePr>
          <p:nvPr>
            <p:extLst>
              <p:ext uri="{D42A27DB-BD31-4B8C-83A1-F6EECF244321}">
                <p14:modId xmlns:p14="http://schemas.microsoft.com/office/powerpoint/2010/main" val="3246929191"/>
              </p:ext>
            </p:extLst>
          </p:nvPr>
        </p:nvGraphicFramePr>
        <p:xfrm>
          <a:off x="25620441" y="30894508"/>
          <a:ext cx="6655220" cy="4680000"/>
        </p:xfrm>
        <a:graphic>
          <a:graphicData uri="http://schemas.openxmlformats.org/presentationml/2006/ole">
            <mc:AlternateContent xmlns:mc="http://schemas.openxmlformats.org/markup-compatibility/2006">
              <mc:Choice xmlns:v="urn:schemas-microsoft-com:vml" Requires="v">
                <p:oleObj name="Prism 10" r:id="rId23" imgW="6081428" imgH="4277424" progId="Prism10.Document">
                  <p:embed/>
                </p:oleObj>
              </mc:Choice>
              <mc:Fallback>
                <p:oleObj name="Prism 10" r:id="rId23" imgW="6081428" imgH="4277424" progId="Prism10.Document">
                  <p:embed/>
                  <p:pic>
                    <p:nvPicPr>
                      <p:cNvPr id="27" name="Object 26">
                        <a:extLst>
                          <a:ext uri="{FF2B5EF4-FFF2-40B4-BE49-F238E27FC236}">
                            <a16:creationId xmlns:a16="http://schemas.microsoft.com/office/drawing/2014/main" id="{9E82D051-0128-59A6-2A1A-CFF9B7BC0F31}"/>
                          </a:ext>
                        </a:extLst>
                      </p:cNvPr>
                      <p:cNvPicPr/>
                      <p:nvPr/>
                    </p:nvPicPr>
                    <p:blipFill>
                      <a:blip r:embed="rId24"/>
                      <a:stretch>
                        <a:fillRect/>
                      </a:stretch>
                    </p:blipFill>
                    <p:spPr>
                      <a:xfrm>
                        <a:off x="25620441" y="30894508"/>
                        <a:ext cx="6655220" cy="4680000"/>
                      </a:xfrm>
                      <a:prstGeom prst="rect">
                        <a:avLst/>
                      </a:prstGeom>
                    </p:spPr>
                  </p:pic>
                </p:oleObj>
              </mc:Fallback>
            </mc:AlternateContent>
          </a:graphicData>
        </a:graphic>
      </p:graphicFrame>
    </p:spTree>
    <p:extLst>
      <p:ext uri="{BB962C8B-B14F-4D97-AF65-F5344CB8AC3E}">
        <p14:creationId xmlns:p14="http://schemas.microsoft.com/office/powerpoint/2010/main" val="22605471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1095</TotalTime>
  <Words>829</Words>
  <Application>Microsoft Office PowerPoint</Application>
  <PresentationFormat>Custom</PresentationFormat>
  <Paragraphs>35</Paragraphs>
  <Slides>2</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vt:i4>
      </vt:variant>
    </vt:vector>
  </HeadingPairs>
  <TitlesOfParts>
    <vt:vector size="8" baseType="lpstr">
      <vt:lpstr>Arial</vt:lpstr>
      <vt:lpstr>Arial Black</vt:lpstr>
      <vt:lpstr>Calibri</vt:lpstr>
      <vt:lpstr>Calibri Light</vt:lpstr>
      <vt:lpstr>Office Theme</vt:lpstr>
      <vt:lpstr>Prism 10</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Andrei Cristian</cp:lastModifiedBy>
  <cp:revision>160</cp:revision>
  <cp:lastPrinted>2020-03-30T08:43:16Z</cp:lastPrinted>
  <dcterms:created xsi:type="dcterms:W3CDTF">2015-08-26T05:25:30Z</dcterms:created>
  <dcterms:modified xsi:type="dcterms:W3CDTF">2026-05-14T07:10:44Z</dcterms:modified>
</cp:coreProperties>
</file>